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62" r:id="rId2"/>
    <p:sldId id="278" r:id="rId3"/>
    <p:sldId id="273" r:id="rId4"/>
    <p:sldId id="260" r:id="rId5"/>
    <p:sldId id="274" r:id="rId6"/>
    <p:sldId id="275" r:id="rId7"/>
    <p:sldId id="276" r:id="rId8"/>
    <p:sldId id="277" r:id="rId9"/>
    <p:sldId id="256" r:id="rId10"/>
    <p:sldId id="267" r:id="rId11"/>
    <p:sldId id="268" r:id="rId12"/>
    <p:sldId id="269" r:id="rId13"/>
    <p:sldId id="270" r:id="rId14"/>
    <p:sldId id="271" r:id="rId15"/>
    <p:sldId id="272" r:id="rId16"/>
    <p:sldId id="261" r:id="rId17"/>
    <p:sldId id="258" r:id="rId18"/>
    <p:sldId id="259" r:id="rId19"/>
    <p:sldId id="263" r:id="rId20"/>
    <p:sldId id="264" r:id="rId21"/>
    <p:sldId id="279" r:id="rId22"/>
    <p:sldId id="289" r:id="rId23"/>
    <p:sldId id="290" r:id="rId24"/>
    <p:sldId id="291" r:id="rId25"/>
    <p:sldId id="283" r:id="rId26"/>
    <p:sldId id="292" r:id="rId27"/>
    <p:sldId id="293" r:id="rId28"/>
    <p:sldId id="294" r:id="rId29"/>
    <p:sldId id="295" r:id="rId30"/>
    <p:sldId id="280" r:id="rId31"/>
    <p:sldId id="309" r:id="rId32"/>
    <p:sldId id="299" r:id="rId33"/>
    <p:sldId id="300" r:id="rId34"/>
    <p:sldId id="298" r:id="rId35"/>
    <p:sldId id="301" r:id="rId36"/>
    <p:sldId id="281" r:id="rId37"/>
    <p:sldId id="310" r:id="rId38"/>
    <p:sldId id="302" r:id="rId39"/>
    <p:sldId id="303" r:id="rId40"/>
    <p:sldId id="282" r:id="rId41"/>
    <p:sldId id="304" r:id="rId42"/>
    <p:sldId id="308" r:id="rId43"/>
    <p:sldId id="307" r:id="rId44"/>
    <p:sldId id="306" r:id="rId45"/>
    <p:sldId id="266" r:id="rId46"/>
    <p:sldId id="265" r:id="rId47"/>
    <p:sldId id="311" r:id="rId48"/>
    <p:sldId id="285" r:id="rId49"/>
    <p:sldId id="312" r:id="rId50"/>
    <p:sldId id="286" r:id="rId51"/>
    <p:sldId id="313" r:id="rId52"/>
    <p:sldId id="287" r:id="rId53"/>
    <p:sldId id="315" r:id="rId54"/>
    <p:sldId id="288" r:id="rId55"/>
    <p:sldId id="316" r:id="rId56"/>
    <p:sldId id="317" r:id="rId57"/>
    <p:sldId id="318" r:id="rId58"/>
    <p:sldId id="314" r:id="rId59"/>
    <p:sldId id="319" r:id="rId60"/>
    <p:sldId id="321" r:id="rId61"/>
    <p:sldId id="320" r:id="rId62"/>
    <p:sldId id="330" r:id="rId63"/>
    <p:sldId id="333" r:id="rId64"/>
    <p:sldId id="328" r:id="rId65"/>
    <p:sldId id="332" r:id="rId66"/>
    <p:sldId id="335" r:id="rId67"/>
    <p:sldId id="327" r:id="rId68"/>
    <p:sldId id="336" r:id="rId69"/>
    <p:sldId id="323" r:id="rId70"/>
    <p:sldId id="334" r:id="rId71"/>
    <p:sldId id="284"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573" autoAdjust="0"/>
  </p:normalViewPr>
  <p:slideViewPr>
    <p:cSldViewPr>
      <p:cViewPr>
        <p:scale>
          <a:sx n="83" d="100"/>
          <a:sy n="83" d="100"/>
        </p:scale>
        <p:origin x="-1435"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47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A70A0-BBF0-4551-85D0-6F13266E84D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GB"/>
        </a:p>
      </dgm:t>
    </dgm:pt>
    <dgm:pt modelId="{90D9A77A-5F0A-4A8B-A496-1BCE403629AA}">
      <dgm:prSet phldrT="[Text]"/>
      <dgm:spPr/>
      <dgm:t>
        <a:bodyPr/>
        <a:lstStyle/>
        <a:p>
          <a:r>
            <a:rPr lang="en-GB" dirty="0" smtClean="0"/>
            <a:t> </a:t>
          </a:r>
          <a:endParaRPr lang="en-GB" dirty="0"/>
        </a:p>
      </dgm:t>
    </dgm:pt>
    <dgm:pt modelId="{7DC56447-9C89-431C-BDD2-D8FC77BFF71C}" type="sibTrans" cxnId="{D3B0B555-AA87-4855-B8CE-8CBB21C6F624}">
      <dgm:prSet/>
      <dgm:spPr/>
      <dgm:t>
        <a:bodyPr/>
        <a:lstStyle/>
        <a:p>
          <a:endParaRPr lang="en-GB"/>
        </a:p>
      </dgm:t>
    </dgm:pt>
    <dgm:pt modelId="{E10ACB5F-C5BC-424E-97EB-6C1BB44BC265}" type="parTrans" cxnId="{D3B0B555-AA87-4855-B8CE-8CBB21C6F624}">
      <dgm:prSet/>
      <dgm:spPr/>
      <dgm:t>
        <a:bodyPr/>
        <a:lstStyle/>
        <a:p>
          <a:endParaRPr lang="en-GB"/>
        </a:p>
      </dgm:t>
    </dgm:pt>
    <dgm:pt modelId="{44953FD7-57A3-45CB-8A73-B38BAAA5FF3A}" type="pres">
      <dgm:prSet presAssocID="{572A70A0-BBF0-4551-85D0-6F13266E84DA}" presName="Name0" presStyleCnt="0">
        <dgm:presLayoutVars>
          <dgm:chMax val="7"/>
          <dgm:chPref val="5"/>
        </dgm:presLayoutVars>
      </dgm:prSet>
      <dgm:spPr/>
      <dgm:t>
        <a:bodyPr/>
        <a:lstStyle/>
        <a:p>
          <a:endParaRPr lang="en-GB"/>
        </a:p>
      </dgm:t>
    </dgm:pt>
    <dgm:pt modelId="{B7EFFD04-4F90-4F32-968C-A76CDF0BDDA3}" type="pres">
      <dgm:prSet presAssocID="{572A70A0-BBF0-4551-85D0-6F13266E84DA}" presName="arrowNode" presStyleLbl="node1" presStyleIdx="0" presStyleCnt="1" custAng="19797960" custScaleX="32086" custScaleY="90573" custLinFactNeighborX="-39956" custLinFactNeighborY="-20771"/>
      <dgm:spPr/>
    </dgm:pt>
    <dgm:pt modelId="{09648799-786F-486A-BB74-13387C824BAA}" type="pres">
      <dgm:prSet presAssocID="{90D9A77A-5F0A-4A8B-A496-1BCE403629AA}" presName="txNode1" presStyleLbl="revTx" presStyleIdx="0" presStyleCnt="1">
        <dgm:presLayoutVars>
          <dgm:bulletEnabled val="1"/>
        </dgm:presLayoutVars>
      </dgm:prSet>
      <dgm:spPr/>
      <dgm:t>
        <a:bodyPr/>
        <a:lstStyle/>
        <a:p>
          <a:endParaRPr lang="en-GB"/>
        </a:p>
      </dgm:t>
    </dgm:pt>
  </dgm:ptLst>
  <dgm:cxnLst>
    <dgm:cxn modelId="{D3B0B555-AA87-4855-B8CE-8CBB21C6F624}" srcId="{572A70A0-BBF0-4551-85D0-6F13266E84DA}" destId="{90D9A77A-5F0A-4A8B-A496-1BCE403629AA}" srcOrd="0" destOrd="0" parTransId="{E10ACB5F-C5BC-424E-97EB-6C1BB44BC265}" sibTransId="{7DC56447-9C89-431C-BDD2-D8FC77BFF71C}"/>
    <dgm:cxn modelId="{046C62A1-C984-4EEF-B925-8EDDFCF6DD37}" type="presOf" srcId="{572A70A0-BBF0-4551-85D0-6F13266E84DA}" destId="{44953FD7-57A3-45CB-8A73-B38BAAA5FF3A}" srcOrd="0" destOrd="0" presId="urn:microsoft.com/office/officeart/2009/3/layout/DescendingProcess"/>
    <dgm:cxn modelId="{78D7BBD3-DAD7-4BE1-9AC5-460AD68AB50E}" type="presOf" srcId="{90D9A77A-5F0A-4A8B-A496-1BCE403629AA}" destId="{09648799-786F-486A-BB74-13387C824BAA}" srcOrd="0" destOrd="0" presId="urn:microsoft.com/office/officeart/2009/3/layout/DescendingProcess"/>
    <dgm:cxn modelId="{9D0ECB25-B070-4AD3-A0A9-00CE019F7216}" type="presParOf" srcId="{44953FD7-57A3-45CB-8A73-B38BAAA5FF3A}" destId="{B7EFFD04-4F90-4F32-968C-A76CDF0BDDA3}" srcOrd="0" destOrd="0" presId="urn:microsoft.com/office/officeart/2009/3/layout/DescendingProcess"/>
    <dgm:cxn modelId="{EE03C899-85D7-469C-A2C9-A4EDA62E6095}" type="presParOf" srcId="{44953FD7-57A3-45CB-8A73-B38BAAA5FF3A}" destId="{09648799-786F-486A-BB74-13387C824BAA}" srcOrd="1"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2A70A0-BBF0-4551-85D0-6F13266E84D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GB"/>
        </a:p>
      </dgm:t>
    </dgm:pt>
    <dgm:pt modelId="{90D9A77A-5F0A-4A8B-A496-1BCE403629AA}">
      <dgm:prSet phldrT="[Text]"/>
      <dgm:spPr/>
      <dgm:t>
        <a:bodyPr/>
        <a:lstStyle/>
        <a:p>
          <a:r>
            <a:rPr lang="en-GB" dirty="0" smtClean="0"/>
            <a:t> </a:t>
          </a:r>
          <a:endParaRPr lang="en-GB" dirty="0"/>
        </a:p>
      </dgm:t>
    </dgm:pt>
    <dgm:pt modelId="{7DC56447-9C89-431C-BDD2-D8FC77BFF71C}" type="sibTrans" cxnId="{D3B0B555-AA87-4855-B8CE-8CBB21C6F624}">
      <dgm:prSet/>
      <dgm:spPr/>
      <dgm:t>
        <a:bodyPr/>
        <a:lstStyle/>
        <a:p>
          <a:endParaRPr lang="en-GB"/>
        </a:p>
      </dgm:t>
    </dgm:pt>
    <dgm:pt modelId="{E10ACB5F-C5BC-424E-97EB-6C1BB44BC265}" type="parTrans" cxnId="{D3B0B555-AA87-4855-B8CE-8CBB21C6F624}">
      <dgm:prSet/>
      <dgm:spPr/>
      <dgm:t>
        <a:bodyPr/>
        <a:lstStyle/>
        <a:p>
          <a:endParaRPr lang="en-GB"/>
        </a:p>
      </dgm:t>
    </dgm:pt>
    <dgm:pt modelId="{44953FD7-57A3-45CB-8A73-B38BAAA5FF3A}" type="pres">
      <dgm:prSet presAssocID="{572A70A0-BBF0-4551-85D0-6F13266E84DA}" presName="Name0" presStyleCnt="0">
        <dgm:presLayoutVars>
          <dgm:chMax val="7"/>
          <dgm:chPref val="5"/>
        </dgm:presLayoutVars>
      </dgm:prSet>
      <dgm:spPr/>
      <dgm:t>
        <a:bodyPr/>
        <a:lstStyle/>
        <a:p>
          <a:endParaRPr lang="en-GB"/>
        </a:p>
      </dgm:t>
    </dgm:pt>
    <dgm:pt modelId="{B7EFFD04-4F90-4F32-968C-A76CDF0BDDA3}" type="pres">
      <dgm:prSet presAssocID="{572A70A0-BBF0-4551-85D0-6F13266E84DA}" presName="arrowNode" presStyleLbl="node1" presStyleIdx="0" presStyleCnt="1" custAng="16459299" custScaleX="39608" custScaleY="89455" custLinFactNeighborX="-21121" custLinFactNeighborY="-3935"/>
      <dgm:spPr/>
      <dgm:t>
        <a:bodyPr/>
        <a:lstStyle/>
        <a:p>
          <a:endParaRPr lang="en-GB"/>
        </a:p>
      </dgm:t>
    </dgm:pt>
    <dgm:pt modelId="{09648799-786F-486A-BB74-13387C824BAA}" type="pres">
      <dgm:prSet presAssocID="{90D9A77A-5F0A-4A8B-A496-1BCE403629AA}" presName="txNode1" presStyleLbl="revTx" presStyleIdx="0" presStyleCnt="1">
        <dgm:presLayoutVars>
          <dgm:bulletEnabled val="1"/>
        </dgm:presLayoutVars>
      </dgm:prSet>
      <dgm:spPr/>
      <dgm:t>
        <a:bodyPr/>
        <a:lstStyle/>
        <a:p>
          <a:endParaRPr lang="en-GB"/>
        </a:p>
      </dgm:t>
    </dgm:pt>
  </dgm:ptLst>
  <dgm:cxnLst>
    <dgm:cxn modelId="{D3B0B555-AA87-4855-B8CE-8CBB21C6F624}" srcId="{572A70A0-BBF0-4551-85D0-6F13266E84DA}" destId="{90D9A77A-5F0A-4A8B-A496-1BCE403629AA}" srcOrd="0" destOrd="0" parTransId="{E10ACB5F-C5BC-424E-97EB-6C1BB44BC265}" sibTransId="{7DC56447-9C89-431C-BDD2-D8FC77BFF71C}"/>
    <dgm:cxn modelId="{0A9C8E63-4AFF-4AA8-9F62-56BD470566BF}" type="presOf" srcId="{90D9A77A-5F0A-4A8B-A496-1BCE403629AA}" destId="{09648799-786F-486A-BB74-13387C824BAA}" srcOrd="0" destOrd="0" presId="urn:microsoft.com/office/officeart/2009/3/layout/DescendingProcess"/>
    <dgm:cxn modelId="{1B01F7F9-A755-4392-BA69-D6644CFD7B36}" type="presOf" srcId="{572A70A0-BBF0-4551-85D0-6F13266E84DA}" destId="{44953FD7-57A3-45CB-8A73-B38BAAA5FF3A}" srcOrd="0" destOrd="0" presId="urn:microsoft.com/office/officeart/2009/3/layout/DescendingProcess"/>
    <dgm:cxn modelId="{657C2337-11D0-4CB5-BC41-2609F9C9149E}" type="presParOf" srcId="{44953FD7-57A3-45CB-8A73-B38BAAA5FF3A}" destId="{B7EFFD04-4F90-4F32-968C-A76CDF0BDDA3}" srcOrd="0" destOrd="0" presId="urn:microsoft.com/office/officeart/2009/3/layout/DescendingProcess"/>
    <dgm:cxn modelId="{40FB4702-A797-4F7C-A055-7DDE88C6E355}" type="presParOf" srcId="{44953FD7-57A3-45CB-8A73-B38BAAA5FF3A}" destId="{09648799-786F-486A-BB74-13387C824BAA}" srcOrd="1" destOrd="0" presId="urn:microsoft.com/office/officeart/2009/3/layout/DescendingProcess"/>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A70A0-BBF0-4551-85D0-6F13266E84D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GB"/>
        </a:p>
      </dgm:t>
    </dgm:pt>
    <dgm:pt modelId="{90D9A77A-5F0A-4A8B-A496-1BCE403629AA}">
      <dgm:prSet phldrT="[Text]"/>
      <dgm:spPr/>
      <dgm:t>
        <a:bodyPr/>
        <a:lstStyle/>
        <a:p>
          <a:r>
            <a:rPr lang="en-GB" dirty="0" smtClean="0"/>
            <a:t> </a:t>
          </a:r>
          <a:endParaRPr lang="en-GB" dirty="0"/>
        </a:p>
      </dgm:t>
    </dgm:pt>
    <dgm:pt modelId="{7DC56447-9C89-431C-BDD2-D8FC77BFF71C}" type="sibTrans" cxnId="{D3B0B555-AA87-4855-B8CE-8CBB21C6F624}">
      <dgm:prSet/>
      <dgm:spPr/>
      <dgm:t>
        <a:bodyPr/>
        <a:lstStyle/>
        <a:p>
          <a:endParaRPr lang="en-GB"/>
        </a:p>
      </dgm:t>
    </dgm:pt>
    <dgm:pt modelId="{E10ACB5F-C5BC-424E-97EB-6C1BB44BC265}" type="parTrans" cxnId="{D3B0B555-AA87-4855-B8CE-8CBB21C6F624}">
      <dgm:prSet/>
      <dgm:spPr/>
      <dgm:t>
        <a:bodyPr/>
        <a:lstStyle/>
        <a:p>
          <a:endParaRPr lang="en-GB"/>
        </a:p>
      </dgm:t>
    </dgm:pt>
    <dgm:pt modelId="{44953FD7-57A3-45CB-8A73-B38BAAA5FF3A}" type="pres">
      <dgm:prSet presAssocID="{572A70A0-BBF0-4551-85D0-6F13266E84DA}" presName="Name0" presStyleCnt="0">
        <dgm:presLayoutVars>
          <dgm:chMax val="7"/>
          <dgm:chPref val="5"/>
        </dgm:presLayoutVars>
      </dgm:prSet>
      <dgm:spPr/>
      <dgm:t>
        <a:bodyPr/>
        <a:lstStyle/>
        <a:p>
          <a:endParaRPr lang="en-GB"/>
        </a:p>
      </dgm:t>
    </dgm:pt>
    <dgm:pt modelId="{B7EFFD04-4F90-4F32-968C-A76CDF0BDDA3}" type="pres">
      <dgm:prSet presAssocID="{572A70A0-BBF0-4551-85D0-6F13266E84DA}" presName="arrowNode" presStyleLbl="node1" presStyleIdx="0" presStyleCnt="1" custAng="17949882" custScaleX="41372" custScaleY="90573" custLinFactNeighborX="-39956" custLinFactNeighborY="-20771"/>
      <dgm:spPr/>
    </dgm:pt>
    <dgm:pt modelId="{09648799-786F-486A-BB74-13387C824BAA}" type="pres">
      <dgm:prSet presAssocID="{90D9A77A-5F0A-4A8B-A496-1BCE403629AA}" presName="txNode1" presStyleLbl="revTx" presStyleIdx="0" presStyleCnt="1">
        <dgm:presLayoutVars>
          <dgm:bulletEnabled val="1"/>
        </dgm:presLayoutVars>
      </dgm:prSet>
      <dgm:spPr/>
      <dgm:t>
        <a:bodyPr/>
        <a:lstStyle/>
        <a:p>
          <a:endParaRPr lang="en-GB"/>
        </a:p>
      </dgm:t>
    </dgm:pt>
  </dgm:ptLst>
  <dgm:cxnLst>
    <dgm:cxn modelId="{D3B0B555-AA87-4855-B8CE-8CBB21C6F624}" srcId="{572A70A0-BBF0-4551-85D0-6F13266E84DA}" destId="{90D9A77A-5F0A-4A8B-A496-1BCE403629AA}" srcOrd="0" destOrd="0" parTransId="{E10ACB5F-C5BC-424E-97EB-6C1BB44BC265}" sibTransId="{7DC56447-9C89-431C-BDD2-D8FC77BFF71C}"/>
    <dgm:cxn modelId="{4E362C7A-01CB-412B-B5C5-22DE4BECD375}" type="presOf" srcId="{572A70A0-BBF0-4551-85D0-6F13266E84DA}" destId="{44953FD7-57A3-45CB-8A73-B38BAAA5FF3A}" srcOrd="0" destOrd="0" presId="urn:microsoft.com/office/officeart/2009/3/layout/DescendingProcess"/>
    <dgm:cxn modelId="{DD30D813-5BBA-41D9-BED8-A3201C371C55}" type="presOf" srcId="{90D9A77A-5F0A-4A8B-A496-1BCE403629AA}" destId="{09648799-786F-486A-BB74-13387C824BAA}" srcOrd="0" destOrd="0" presId="urn:microsoft.com/office/officeart/2009/3/layout/DescendingProcess"/>
    <dgm:cxn modelId="{BDD11EA5-1766-462B-BA5F-213430904ACA}" type="presParOf" srcId="{44953FD7-57A3-45CB-8A73-B38BAAA5FF3A}" destId="{B7EFFD04-4F90-4F32-968C-A76CDF0BDDA3}" srcOrd="0" destOrd="0" presId="urn:microsoft.com/office/officeart/2009/3/layout/DescendingProcess"/>
    <dgm:cxn modelId="{817D0570-B5F1-4513-933E-AEEC276F5802}" type="presParOf" srcId="{44953FD7-57A3-45CB-8A73-B38BAAA5FF3A}" destId="{09648799-786F-486A-BB74-13387C824BAA}" srcOrd="1"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2A70A0-BBF0-4551-85D0-6F13266E84D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GB"/>
        </a:p>
      </dgm:t>
    </dgm:pt>
    <dgm:pt modelId="{90D9A77A-5F0A-4A8B-A496-1BCE403629AA}">
      <dgm:prSet phldrT="[Text]"/>
      <dgm:spPr/>
      <dgm:t>
        <a:bodyPr/>
        <a:lstStyle/>
        <a:p>
          <a:r>
            <a:rPr lang="en-GB" dirty="0" smtClean="0"/>
            <a:t> </a:t>
          </a:r>
          <a:endParaRPr lang="en-GB" dirty="0"/>
        </a:p>
      </dgm:t>
    </dgm:pt>
    <dgm:pt modelId="{7DC56447-9C89-431C-BDD2-D8FC77BFF71C}" type="sibTrans" cxnId="{D3B0B555-AA87-4855-B8CE-8CBB21C6F624}">
      <dgm:prSet/>
      <dgm:spPr/>
      <dgm:t>
        <a:bodyPr/>
        <a:lstStyle/>
        <a:p>
          <a:endParaRPr lang="en-GB"/>
        </a:p>
      </dgm:t>
    </dgm:pt>
    <dgm:pt modelId="{E10ACB5F-C5BC-424E-97EB-6C1BB44BC265}" type="parTrans" cxnId="{D3B0B555-AA87-4855-B8CE-8CBB21C6F624}">
      <dgm:prSet/>
      <dgm:spPr/>
      <dgm:t>
        <a:bodyPr/>
        <a:lstStyle/>
        <a:p>
          <a:endParaRPr lang="en-GB"/>
        </a:p>
      </dgm:t>
    </dgm:pt>
    <dgm:pt modelId="{44953FD7-57A3-45CB-8A73-B38BAAA5FF3A}" type="pres">
      <dgm:prSet presAssocID="{572A70A0-BBF0-4551-85D0-6F13266E84DA}" presName="Name0" presStyleCnt="0">
        <dgm:presLayoutVars>
          <dgm:chMax val="7"/>
          <dgm:chPref val="5"/>
        </dgm:presLayoutVars>
      </dgm:prSet>
      <dgm:spPr/>
      <dgm:t>
        <a:bodyPr/>
        <a:lstStyle/>
        <a:p>
          <a:endParaRPr lang="en-GB"/>
        </a:p>
      </dgm:t>
    </dgm:pt>
    <dgm:pt modelId="{B7EFFD04-4F90-4F32-968C-A76CDF0BDDA3}" type="pres">
      <dgm:prSet presAssocID="{572A70A0-BBF0-4551-85D0-6F13266E84DA}" presName="arrowNode" presStyleLbl="node1" presStyleIdx="0" presStyleCnt="1" custAng="3853055" custScaleX="27113" custScaleY="100000" custLinFactNeighborX="-28630" custLinFactNeighborY="-808"/>
      <dgm:spPr/>
    </dgm:pt>
    <dgm:pt modelId="{09648799-786F-486A-BB74-13387C824BAA}" type="pres">
      <dgm:prSet presAssocID="{90D9A77A-5F0A-4A8B-A496-1BCE403629AA}" presName="txNode1" presStyleLbl="revTx" presStyleIdx="0" presStyleCnt="1">
        <dgm:presLayoutVars>
          <dgm:bulletEnabled val="1"/>
        </dgm:presLayoutVars>
      </dgm:prSet>
      <dgm:spPr/>
      <dgm:t>
        <a:bodyPr/>
        <a:lstStyle/>
        <a:p>
          <a:endParaRPr lang="en-GB"/>
        </a:p>
      </dgm:t>
    </dgm:pt>
  </dgm:ptLst>
  <dgm:cxnLst>
    <dgm:cxn modelId="{D3B0B555-AA87-4855-B8CE-8CBB21C6F624}" srcId="{572A70A0-BBF0-4551-85D0-6F13266E84DA}" destId="{90D9A77A-5F0A-4A8B-A496-1BCE403629AA}" srcOrd="0" destOrd="0" parTransId="{E10ACB5F-C5BC-424E-97EB-6C1BB44BC265}" sibTransId="{7DC56447-9C89-431C-BDD2-D8FC77BFF71C}"/>
    <dgm:cxn modelId="{EA5C5724-5166-45FE-80DC-3F861BCCD5EC}" type="presOf" srcId="{572A70A0-BBF0-4551-85D0-6F13266E84DA}" destId="{44953FD7-57A3-45CB-8A73-B38BAAA5FF3A}" srcOrd="0" destOrd="0" presId="urn:microsoft.com/office/officeart/2009/3/layout/DescendingProcess"/>
    <dgm:cxn modelId="{B28623CC-A11F-478A-8648-6F2995986927}" type="presOf" srcId="{90D9A77A-5F0A-4A8B-A496-1BCE403629AA}" destId="{09648799-786F-486A-BB74-13387C824BAA}" srcOrd="0" destOrd="0" presId="urn:microsoft.com/office/officeart/2009/3/layout/DescendingProcess"/>
    <dgm:cxn modelId="{A5B4E138-6B64-437E-865A-3176EC8ADE7C}" type="presParOf" srcId="{44953FD7-57A3-45CB-8A73-B38BAAA5FF3A}" destId="{B7EFFD04-4F90-4F32-968C-A76CDF0BDDA3}" srcOrd="0" destOrd="0" presId="urn:microsoft.com/office/officeart/2009/3/layout/DescendingProcess"/>
    <dgm:cxn modelId="{91B26CC3-391A-4CBC-839A-9C4F042B082B}" type="presParOf" srcId="{44953FD7-57A3-45CB-8A73-B38BAAA5FF3A}" destId="{09648799-786F-486A-BB74-13387C824BAA}" srcOrd="1" destOrd="0" presId="urn:microsoft.com/office/officeart/2009/3/layout/Descending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2A70A0-BBF0-4551-85D0-6F13266E84D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GB"/>
        </a:p>
      </dgm:t>
    </dgm:pt>
    <dgm:pt modelId="{90D9A77A-5F0A-4A8B-A496-1BCE403629AA}">
      <dgm:prSet phldrT="[Text]"/>
      <dgm:spPr/>
      <dgm:t>
        <a:bodyPr/>
        <a:lstStyle/>
        <a:p>
          <a:r>
            <a:rPr lang="en-GB" dirty="0" smtClean="0"/>
            <a:t> </a:t>
          </a:r>
          <a:endParaRPr lang="en-GB" dirty="0"/>
        </a:p>
      </dgm:t>
    </dgm:pt>
    <dgm:pt modelId="{7DC56447-9C89-431C-BDD2-D8FC77BFF71C}" type="sibTrans" cxnId="{D3B0B555-AA87-4855-B8CE-8CBB21C6F624}">
      <dgm:prSet/>
      <dgm:spPr/>
      <dgm:t>
        <a:bodyPr/>
        <a:lstStyle/>
        <a:p>
          <a:endParaRPr lang="en-GB"/>
        </a:p>
      </dgm:t>
    </dgm:pt>
    <dgm:pt modelId="{E10ACB5F-C5BC-424E-97EB-6C1BB44BC265}" type="parTrans" cxnId="{D3B0B555-AA87-4855-B8CE-8CBB21C6F624}">
      <dgm:prSet/>
      <dgm:spPr/>
      <dgm:t>
        <a:bodyPr/>
        <a:lstStyle/>
        <a:p>
          <a:endParaRPr lang="en-GB"/>
        </a:p>
      </dgm:t>
    </dgm:pt>
    <dgm:pt modelId="{44953FD7-57A3-45CB-8A73-B38BAAA5FF3A}" type="pres">
      <dgm:prSet presAssocID="{572A70A0-BBF0-4551-85D0-6F13266E84DA}" presName="Name0" presStyleCnt="0">
        <dgm:presLayoutVars>
          <dgm:chMax val="7"/>
          <dgm:chPref val="5"/>
        </dgm:presLayoutVars>
      </dgm:prSet>
      <dgm:spPr/>
      <dgm:t>
        <a:bodyPr/>
        <a:lstStyle/>
        <a:p>
          <a:endParaRPr lang="en-GB"/>
        </a:p>
      </dgm:t>
    </dgm:pt>
    <dgm:pt modelId="{B7EFFD04-4F90-4F32-968C-A76CDF0BDDA3}" type="pres">
      <dgm:prSet presAssocID="{572A70A0-BBF0-4551-85D0-6F13266E84DA}" presName="arrowNode" presStyleLbl="node1" presStyleIdx="0" presStyleCnt="1" custAng="2514871" custScaleX="27113" custScaleY="100000" custLinFactNeighborX="-21714" custLinFactNeighborY="-22385"/>
      <dgm:spPr/>
    </dgm:pt>
    <dgm:pt modelId="{09648799-786F-486A-BB74-13387C824BAA}" type="pres">
      <dgm:prSet presAssocID="{90D9A77A-5F0A-4A8B-A496-1BCE403629AA}" presName="txNode1" presStyleLbl="revTx" presStyleIdx="0" presStyleCnt="1">
        <dgm:presLayoutVars>
          <dgm:bulletEnabled val="1"/>
        </dgm:presLayoutVars>
      </dgm:prSet>
      <dgm:spPr/>
      <dgm:t>
        <a:bodyPr/>
        <a:lstStyle/>
        <a:p>
          <a:endParaRPr lang="en-GB"/>
        </a:p>
      </dgm:t>
    </dgm:pt>
  </dgm:ptLst>
  <dgm:cxnLst>
    <dgm:cxn modelId="{D3B0B555-AA87-4855-B8CE-8CBB21C6F624}" srcId="{572A70A0-BBF0-4551-85D0-6F13266E84DA}" destId="{90D9A77A-5F0A-4A8B-A496-1BCE403629AA}" srcOrd="0" destOrd="0" parTransId="{E10ACB5F-C5BC-424E-97EB-6C1BB44BC265}" sibTransId="{7DC56447-9C89-431C-BDD2-D8FC77BFF71C}"/>
    <dgm:cxn modelId="{FD96ABF8-003F-4F4B-8103-6189A9D768D4}" type="presOf" srcId="{90D9A77A-5F0A-4A8B-A496-1BCE403629AA}" destId="{09648799-786F-486A-BB74-13387C824BAA}" srcOrd="0" destOrd="0" presId="urn:microsoft.com/office/officeart/2009/3/layout/DescendingProcess"/>
    <dgm:cxn modelId="{360CE08A-0117-448E-AD76-31CA297BD2FF}" type="presOf" srcId="{572A70A0-BBF0-4551-85D0-6F13266E84DA}" destId="{44953FD7-57A3-45CB-8A73-B38BAAA5FF3A}" srcOrd="0" destOrd="0" presId="urn:microsoft.com/office/officeart/2009/3/layout/DescendingProcess"/>
    <dgm:cxn modelId="{48425171-DF05-4A92-AFF4-3F8C61E6C65F}" type="presParOf" srcId="{44953FD7-57A3-45CB-8A73-B38BAAA5FF3A}" destId="{B7EFFD04-4F90-4F32-968C-A76CDF0BDDA3}" srcOrd="0" destOrd="0" presId="urn:microsoft.com/office/officeart/2009/3/layout/DescendingProcess"/>
    <dgm:cxn modelId="{BB810512-4BC1-4A69-9716-22AE99754B09}" type="presParOf" srcId="{44953FD7-57A3-45CB-8A73-B38BAAA5FF3A}" destId="{09648799-786F-486A-BB74-13387C824BAA}" srcOrd="1" destOrd="0" presId="urn:microsoft.com/office/officeart/2009/3/layout/DescendingProces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2A70A0-BBF0-4551-85D0-6F13266E84D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GB"/>
        </a:p>
      </dgm:t>
    </dgm:pt>
    <dgm:pt modelId="{90D9A77A-5F0A-4A8B-A496-1BCE403629AA}">
      <dgm:prSet phldrT="[Text]"/>
      <dgm:spPr/>
      <dgm:t>
        <a:bodyPr/>
        <a:lstStyle/>
        <a:p>
          <a:r>
            <a:rPr lang="en-GB" dirty="0" smtClean="0"/>
            <a:t> </a:t>
          </a:r>
          <a:endParaRPr lang="en-GB" dirty="0"/>
        </a:p>
      </dgm:t>
    </dgm:pt>
    <dgm:pt modelId="{7DC56447-9C89-431C-BDD2-D8FC77BFF71C}" type="sibTrans" cxnId="{D3B0B555-AA87-4855-B8CE-8CBB21C6F624}">
      <dgm:prSet/>
      <dgm:spPr/>
      <dgm:t>
        <a:bodyPr/>
        <a:lstStyle/>
        <a:p>
          <a:endParaRPr lang="en-GB"/>
        </a:p>
      </dgm:t>
    </dgm:pt>
    <dgm:pt modelId="{E10ACB5F-C5BC-424E-97EB-6C1BB44BC265}" type="parTrans" cxnId="{D3B0B555-AA87-4855-B8CE-8CBB21C6F624}">
      <dgm:prSet/>
      <dgm:spPr/>
      <dgm:t>
        <a:bodyPr/>
        <a:lstStyle/>
        <a:p>
          <a:endParaRPr lang="en-GB"/>
        </a:p>
      </dgm:t>
    </dgm:pt>
    <dgm:pt modelId="{44953FD7-57A3-45CB-8A73-B38BAAA5FF3A}" type="pres">
      <dgm:prSet presAssocID="{572A70A0-BBF0-4551-85D0-6F13266E84DA}" presName="Name0" presStyleCnt="0">
        <dgm:presLayoutVars>
          <dgm:chMax val="7"/>
          <dgm:chPref val="5"/>
        </dgm:presLayoutVars>
      </dgm:prSet>
      <dgm:spPr/>
      <dgm:t>
        <a:bodyPr/>
        <a:lstStyle/>
        <a:p>
          <a:endParaRPr lang="en-GB"/>
        </a:p>
      </dgm:t>
    </dgm:pt>
    <dgm:pt modelId="{B7EFFD04-4F90-4F32-968C-A76CDF0BDDA3}" type="pres">
      <dgm:prSet presAssocID="{572A70A0-BBF0-4551-85D0-6F13266E84DA}" presName="arrowNode" presStyleLbl="node1" presStyleIdx="0" presStyleCnt="1" custAng="6118157" custScaleX="35726" custScaleY="100000" custLinFactNeighborX="-11924" custLinFactNeighborY="-16403"/>
      <dgm:spPr/>
    </dgm:pt>
    <dgm:pt modelId="{09648799-786F-486A-BB74-13387C824BAA}" type="pres">
      <dgm:prSet presAssocID="{90D9A77A-5F0A-4A8B-A496-1BCE403629AA}" presName="txNode1" presStyleLbl="revTx" presStyleIdx="0" presStyleCnt="1">
        <dgm:presLayoutVars>
          <dgm:bulletEnabled val="1"/>
        </dgm:presLayoutVars>
      </dgm:prSet>
      <dgm:spPr/>
      <dgm:t>
        <a:bodyPr/>
        <a:lstStyle/>
        <a:p>
          <a:endParaRPr lang="en-GB"/>
        </a:p>
      </dgm:t>
    </dgm:pt>
  </dgm:ptLst>
  <dgm:cxnLst>
    <dgm:cxn modelId="{D3B0B555-AA87-4855-B8CE-8CBB21C6F624}" srcId="{572A70A0-BBF0-4551-85D0-6F13266E84DA}" destId="{90D9A77A-5F0A-4A8B-A496-1BCE403629AA}" srcOrd="0" destOrd="0" parTransId="{E10ACB5F-C5BC-424E-97EB-6C1BB44BC265}" sibTransId="{7DC56447-9C89-431C-BDD2-D8FC77BFF71C}"/>
    <dgm:cxn modelId="{259294D6-AA5D-4C5E-8C91-8962C3104A6D}" type="presOf" srcId="{572A70A0-BBF0-4551-85D0-6F13266E84DA}" destId="{44953FD7-57A3-45CB-8A73-B38BAAA5FF3A}" srcOrd="0" destOrd="0" presId="urn:microsoft.com/office/officeart/2009/3/layout/DescendingProcess"/>
    <dgm:cxn modelId="{741645B1-FEB0-483E-95C3-C6F3690FC04E}" type="presOf" srcId="{90D9A77A-5F0A-4A8B-A496-1BCE403629AA}" destId="{09648799-786F-486A-BB74-13387C824BAA}" srcOrd="0" destOrd="0" presId="urn:microsoft.com/office/officeart/2009/3/layout/DescendingProcess"/>
    <dgm:cxn modelId="{8864CF49-1F35-4FFE-8595-3378C75AD849}" type="presParOf" srcId="{44953FD7-57A3-45CB-8A73-B38BAAA5FF3A}" destId="{B7EFFD04-4F90-4F32-968C-A76CDF0BDDA3}" srcOrd="0" destOrd="0" presId="urn:microsoft.com/office/officeart/2009/3/layout/DescendingProcess"/>
    <dgm:cxn modelId="{72C7ECCE-8838-41C5-A912-BECA4D6B8650}" type="presParOf" srcId="{44953FD7-57A3-45CB-8A73-B38BAAA5FF3A}" destId="{09648799-786F-486A-BB74-13387C824BAA}" srcOrd="1" destOrd="0" presId="urn:microsoft.com/office/officeart/2009/3/layout/DescendingProcess"/>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2A70A0-BBF0-4551-85D0-6F13266E84D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GB"/>
        </a:p>
      </dgm:t>
    </dgm:pt>
    <dgm:pt modelId="{90D9A77A-5F0A-4A8B-A496-1BCE403629AA}">
      <dgm:prSet phldrT="[Text]"/>
      <dgm:spPr/>
      <dgm:t>
        <a:bodyPr/>
        <a:lstStyle/>
        <a:p>
          <a:r>
            <a:rPr lang="en-GB" dirty="0" smtClean="0"/>
            <a:t> </a:t>
          </a:r>
          <a:endParaRPr lang="en-GB" dirty="0"/>
        </a:p>
      </dgm:t>
    </dgm:pt>
    <dgm:pt modelId="{7DC56447-9C89-431C-BDD2-D8FC77BFF71C}" type="sibTrans" cxnId="{D3B0B555-AA87-4855-B8CE-8CBB21C6F624}">
      <dgm:prSet/>
      <dgm:spPr/>
      <dgm:t>
        <a:bodyPr/>
        <a:lstStyle/>
        <a:p>
          <a:endParaRPr lang="en-GB"/>
        </a:p>
      </dgm:t>
    </dgm:pt>
    <dgm:pt modelId="{E10ACB5F-C5BC-424E-97EB-6C1BB44BC265}" type="parTrans" cxnId="{D3B0B555-AA87-4855-B8CE-8CBB21C6F624}">
      <dgm:prSet/>
      <dgm:spPr/>
      <dgm:t>
        <a:bodyPr/>
        <a:lstStyle/>
        <a:p>
          <a:endParaRPr lang="en-GB"/>
        </a:p>
      </dgm:t>
    </dgm:pt>
    <dgm:pt modelId="{44953FD7-57A3-45CB-8A73-B38BAAA5FF3A}" type="pres">
      <dgm:prSet presAssocID="{572A70A0-BBF0-4551-85D0-6F13266E84DA}" presName="Name0" presStyleCnt="0">
        <dgm:presLayoutVars>
          <dgm:chMax val="7"/>
          <dgm:chPref val="5"/>
        </dgm:presLayoutVars>
      </dgm:prSet>
      <dgm:spPr/>
      <dgm:t>
        <a:bodyPr/>
        <a:lstStyle/>
        <a:p>
          <a:endParaRPr lang="en-GB"/>
        </a:p>
      </dgm:t>
    </dgm:pt>
    <dgm:pt modelId="{B7EFFD04-4F90-4F32-968C-A76CDF0BDDA3}" type="pres">
      <dgm:prSet presAssocID="{572A70A0-BBF0-4551-85D0-6F13266E84DA}" presName="arrowNode" presStyleLbl="node1" presStyleIdx="0" presStyleCnt="1" custAng="7883932" custScaleX="36050" custScaleY="100000" custLinFactNeighborX="-7170" custLinFactNeighborY="-2946"/>
      <dgm:spPr/>
      <dgm:t>
        <a:bodyPr/>
        <a:lstStyle/>
        <a:p>
          <a:endParaRPr lang="en-GB"/>
        </a:p>
      </dgm:t>
    </dgm:pt>
    <dgm:pt modelId="{09648799-786F-486A-BB74-13387C824BAA}" type="pres">
      <dgm:prSet presAssocID="{90D9A77A-5F0A-4A8B-A496-1BCE403629AA}" presName="txNode1" presStyleLbl="revTx" presStyleIdx="0" presStyleCnt="1">
        <dgm:presLayoutVars>
          <dgm:bulletEnabled val="1"/>
        </dgm:presLayoutVars>
      </dgm:prSet>
      <dgm:spPr/>
      <dgm:t>
        <a:bodyPr/>
        <a:lstStyle/>
        <a:p>
          <a:endParaRPr lang="en-GB"/>
        </a:p>
      </dgm:t>
    </dgm:pt>
  </dgm:ptLst>
  <dgm:cxnLst>
    <dgm:cxn modelId="{D3B0B555-AA87-4855-B8CE-8CBB21C6F624}" srcId="{572A70A0-BBF0-4551-85D0-6F13266E84DA}" destId="{90D9A77A-5F0A-4A8B-A496-1BCE403629AA}" srcOrd="0" destOrd="0" parTransId="{E10ACB5F-C5BC-424E-97EB-6C1BB44BC265}" sibTransId="{7DC56447-9C89-431C-BDD2-D8FC77BFF71C}"/>
    <dgm:cxn modelId="{BEF3A1D6-F333-4A5A-9EF4-27A9C2E20654}" type="presOf" srcId="{90D9A77A-5F0A-4A8B-A496-1BCE403629AA}" destId="{09648799-786F-486A-BB74-13387C824BAA}" srcOrd="0" destOrd="0" presId="urn:microsoft.com/office/officeart/2009/3/layout/DescendingProcess"/>
    <dgm:cxn modelId="{084200E1-A820-40D9-B4C2-C4177C65FA1C}" type="presOf" srcId="{572A70A0-BBF0-4551-85D0-6F13266E84DA}" destId="{44953FD7-57A3-45CB-8A73-B38BAAA5FF3A}" srcOrd="0" destOrd="0" presId="urn:microsoft.com/office/officeart/2009/3/layout/DescendingProcess"/>
    <dgm:cxn modelId="{CA6F3A23-33B2-49C9-B525-2384F47B071F}" type="presParOf" srcId="{44953FD7-57A3-45CB-8A73-B38BAAA5FF3A}" destId="{B7EFFD04-4F90-4F32-968C-A76CDF0BDDA3}" srcOrd="0" destOrd="0" presId="urn:microsoft.com/office/officeart/2009/3/layout/DescendingProcess"/>
    <dgm:cxn modelId="{0A0E2100-8270-45ED-99C5-674BD0193FBF}" type="presParOf" srcId="{44953FD7-57A3-45CB-8A73-B38BAAA5FF3A}" destId="{09648799-786F-486A-BB74-13387C824BAA}" srcOrd="1" destOrd="0" presId="urn:microsoft.com/office/officeart/2009/3/layout/DescendingProcess"/>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2A70A0-BBF0-4551-85D0-6F13266E84D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GB"/>
        </a:p>
      </dgm:t>
    </dgm:pt>
    <dgm:pt modelId="{90D9A77A-5F0A-4A8B-A496-1BCE403629AA}">
      <dgm:prSet phldrT="[Text]"/>
      <dgm:spPr/>
      <dgm:t>
        <a:bodyPr/>
        <a:lstStyle/>
        <a:p>
          <a:r>
            <a:rPr lang="en-GB" dirty="0" smtClean="0"/>
            <a:t> </a:t>
          </a:r>
          <a:endParaRPr lang="en-GB" dirty="0"/>
        </a:p>
      </dgm:t>
    </dgm:pt>
    <dgm:pt modelId="{7DC56447-9C89-431C-BDD2-D8FC77BFF71C}" type="sibTrans" cxnId="{D3B0B555-AA87-4855-B8CE-8CBB21C6F624}">
      <dgm:prSet/>
      <dgm:spPr/>
      <dgm:t>
        <a:bodyPr/>
        <a:lstStyle/>
        <a:p>
          <a:endParaRPr lang="en-GB"/>
        </a:p>
      </dgm:t>
    </dgm:pt>
    <dgm:pt modelId="{E10ACB5F-C5BC-424E-97EB-6C1BB44BC265}" type="parTrans" cxnId="{D3B0B555-AA87-4855-B8CE-8CBB21C6F624}">
      <dgm:prSet/>
      <dgm:spPr/>
      <dgm:t>
        <a:bodyPr/>
        <a:lstStyle/>
        <a:p>
          <a:endParaRPr lang="en-GB"/>
        </a:p>
      </dgm:t>
    </dgm:pt>
    <dgm:pt modelId="{44953FD7-57A3-45CB-8A73-B38BAAA5FF3A}" type="pres">
      <dgm:prSet presAssocID="{572A70A0-BBF0-4551-85D0-6F13266E84DA}" presName="Name0" presStyleCnt="0">
        <dgm:presLayoutVars>
          <dgm:chMax val="7"/>
          <dgm:chPref val="5"/>
        </dgm:presLayoutVars>
      </dgm:prSet>
      <dgm:spPr/>
      <dgm:t>
        <a:bodyPr/>
        <a:lstStyle/>
        <a:p>
          <a:endParaRPr lang="en-GB"/>
        </a:p>
      </dgm:t>
    </dgm:pt>
    <dgm:pt modelId="{B7EFFD04-4F90-4F32-968C-A76CDF0BDDA3}" type="pres">
      <dgm:prSet presAssocID="{572A70A0-BBF0-4551-85D0-6F13266E84DA}" presName="arrowNode" presStyleLbl="node1" presStyleIdx="0" presStyleCnt="1" custAng="10292689" custScaleX="36050" custScaleY="100000" custLinFactNeighborX="-3512" custLinFactNeighborY="272"/>
      <dgm:spPr/>
      <dgm:t>
        <a:bodyPr/>
        <a:lstStyle/>
        <a:p>
          <a:endParaRPr lang="en-GB"/>
        </a:p>
      </dgm:t>
    </dgm:pt>
    <dgm:pt modelId="{09648799-786F-486A-BB74-13387C824BAA}" type="pres">
      <dgm:prSet presAssocID="{90D9A77A-5F0A-4A8B-A496-1BCE403629AA}" presName="txNode1" presStyleLbl="revTx" presStyleIdx="0" presStyleCnt="1">
        <dgm:presLayoutVars>
          <dgm:bulletEnabled val="1"/>
        </dgm:presLayoutVars>
      </dgm:prSet>
      <dgm:spPr/>
      <dgm:t>
        <a:bodyPr/>
        <a:lstStyle/>
        <a:p>
          <a:endParaRPr lang="en-GB"/>
        </a:p>
      </dgm:t>
    </dgm:pt>
  </dgm:ptLst>
  <dgm:cxnLst>
    <dgm:cxn modelId="{D3B0B555-AA87-4855-B8CE-8CBB21C6F624}" srcId="{572A70A0-BBF0-4551-85D0-6F13266E84DA}" destId="{90D9A77A-5F0A-4A8B-A496-1BCE403629AA}" srcOrd="0" destOrd="0" parTransId="{E10ACB5F-C5BC-424E-97EB-6C1BB44BC265}" sibTransId="{7DC56447-9C89-431C-BDD2-D8FC77BFF71C}"/>
    <dgm:cxn modelId="{72194A91-6F46-4EF2-84CB-2618AAE40D77}" type="presOf" srcId="{90D9A77A-5F0A-4A8B-A496-1BCE403629AA}" destId="{09648799-786F-486A-BB74-13387C824BAA}" srcOrd="0" destOrd="0" presId="urn:microsoft.com/office/officeart/2009/3/layout/DescendingProcess"/>
    <dgm:cxn modelId="{3699A5FA-4121-4E83-9BD5-B93B365C33AB}" type="presOf" srcId="{572A70A0-BBF0-4551-85D0-6F13266E84DA}" destId="{44953FD7-57A3-45CB-8A73-B38BAAA5FF3A}" srcOrd="0" destOrd="0" presId="urn:microsoft.com/office/officeart/2009/3/layout/DescendingProcess"/>
    <dgm:cxn modelId="{A2585771-E52B-4962-8D00-452E6582325A}" type="presParOf" srcId="{44953FD7-57A3-45CB-8A73-B38BAAA5FF3A}" destId="{B7EFFD04-4F90-4F32-968C-A76CDF0BDDA3}" srcOrd="0" destOrd="0" presId="urn:microsoft.com/office/officeart/2009/3/layout/DescendingProcess"/>
    <dgm:cxn modelId="{C2ED1F5E-9CBF-4E07-8B63-9E47CE04013C}" type="presParOf" srcId="{44953FD7-57A3-45CB-8A73-B38BAAA5FF3A}" destId="{09648799-786F-486A-BB74-13387C824BAA}" srcOrd="1" destOrd="0" presId="urn:microsoft.com/office/officeart/2009/3/layout/DescendingProcess"/>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2A70A0-BBF0-4551-85D0-6F13266E84D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GB"/>
        </a:p>
      </dgm:t>
    </dgm:pt>
    <dgm:pt modelId="{90D9A77A-5F0A-4A8B-A496-1BCE403629AA}">
      <dgm:prSet phldrT="[Text]"/>
      <dgm:spPr/>
      <dgm:t>
        <a:bodyPr/>
        <a:lstStyle/>
        <a:p>
          <a:r>
            <a:rPr lang="en-GB" dirty="0" smtClean="0"/>
            <a:t> </a:t>
          </a:r>
          <a:endParaRPr lang="en-GB" dirty="0"/>
        </a:p>
      </dgm:t>
    </dgm:pt>
    <dgm:pt modelId="{7DC56447-9C89-431C-BDD2-D8FC77BFF71C}" type="sibTrans" cxnId="{D3B0B555-AA87-4855-B8CE-8CBB21C6F624}">
      <dgm:prSet/>
      <dgm:spPr/>
      <dgm:t>
        <a:bodyPr/>
        <a:lstStyle/>
        <a:p>
          <a:endParaRPr lang="en-GB"/>
        </a:p>
      </dgm:t>
    </dgm:pt>
    <dgm:pt modelId="{E10ACB5F-C5BC-424E-97EB-6C1BB44BC265}" type="parTrans" cxnId="{D3B0B555-AA87-4855-B8CE-8CBB21C6F624}">
      <dgm:prSet/>
      <dgm:spPr/>
      <dgm:t>
        <a:bodyPr/>
        <a:lstStyle/>
        <a:p>
          <a:endParaRPr lang="en-GB"/>
        </a:p>
      </dgm:t>
    </dgm:pt>
    <dgm:pt modelId="{44953FD7-57A3-45CB-8A73-B38BAAA5FF3A}" type="pres">
      <dgm:prSet presAssocID="{572A70A0-BBF0-4551-85D0-6F13266E84DA}" presName="Name0" presStyleCnt="0">
        <dgm:presLayoutVars>
          <dgm:chMax val="7"/>
          <dgm:chPref val="5"/>
        </dgm:presLayoutVars>
      </dgm:prSet>
      <dgm:spPr/>
      <dgm:t>
        <a:bodyPr/>
        <a:lstStyle/>
        <a:p>
          <a:endParaRPr lang="en-GB"/>
        </a:p>
      </dgm:t>
    </dgm:pt>
    <dgm:pt modelId="{B7EFFD04-4F90-4F32-968C-A76CDF0BDDA3}" type="pres">
      <dgm:prSet presAssocID="{572A70A0-BBF0-4551-85D0-6F13266E84DA}" presName="arrowNode" presStyleLbl="node1" presStyleIdx="0" presStyleCnt="1" custAng="12818325" custScaleX="31815" custScaleY="89455" custLinFactNeighborX="-7170" custLinFactNeighborY="-2946"/>
      <dgm:spPr/>
      <dgm:t>
        <a:bodyPr/>
        <a:lstStyle/>
        <a:p>
          <a:endParaRPr lang="en-GB"/>
        </a:p>
      </dgm:t>
    </dgm:pt>
    <dgm:pt modelId="{09648799-786F-486A-BB74-13387C824BAA}" type="pres">
      <dgm:prSet presAssocID="{90D9A77A-5F0A-4A8B-A496-1BCE403629AA}" presName="txNode1" presStyleLbl="revTx" presStyleIdx="0" presStyleCnt="1">
        <dgm:presLayoutVars>
          <dgm:bulletEnabled val="1"/>
        </dgm:presLayoutVars>
      </dgm:prSet>
      <dgm:spPr/>
      <dgm:t>
        <a:bodyPr/>
        <a:lstStyle/>
        <a:p>
          <a:endParaRPr lang="en-GB"/>
        </a:p>
      </dgm:t>
    </dgm:pt>
  </dgm:ptLst>
  <dgm:cxnLst>
    <dgm:cxn modelId="{D3B0B555-AA87-4855-B8CE-8CBB21C6F624}" srcId="{572A70A0-BBF0-4551-85D0-6F13266E84DA}" destId="{90D9A77A-5F0A-4A8B-A496-1BCE403629AA}" srcOrd="0" destOrd="0" parTransId="{E10ACB5F-C5BC-424E-97EB-6C1BB44BC265}" sibTransId="{7DC56447-9C89-431C-BDD2-D8FC77BFF71C}"/>
    <dgm:cxn modelId="{FA066ADD-9826-4D6F-9709-B95E752D76EA}" type="presOf" srcId="{90D9A77A-5F0A-4A8B-A496-1BCE403629AA}" destId="{09648799-786F-486A-BB74-13387C824BAA}" srcOrd="0" destOrd="0" presId="urn:microsoft.com/office/officeart/2009/3/layout/DescendingProcess"/>
    <dgm:cxn modelId="{169B3C94-0C8E-4DAF-8F84-198ACC3B5571}" type="presOf" srcId="{572A70A0-BBF0-4551-85D0-6F13266E84DA}" destId="{44953FD7-57A3-45CB-8A73-B38BAAA5FF3A}" srcOrd="0" destOrd="0" presId="urn:microsoft.com/office/officeart/2009/3/layout/DescendingProcess"/>
    <dgm:cxn modelId="{AF73D9B7-0795-48D2-9BA5-2CA2136F0FBF}" type="presParOf" srcId="{44953FD7-57A3-45CB-8A73-B38BAAA5FF3A}" destId="{B7EFFD04-4F90-4F32-968C-A76CDF0BDDA3}" srcOrd="0" destOrd="0" presId="urn:microsoft.com/office/officeart/2009/3/layout/DescendingProcess"/>
    <dgm:cxn modelId="{9028864E-E4C5-4A5A-B577-BC4272AF0ABB}" type="presParOf" srcId="{44953FD7-57A3-45CB-8A73-B38BAAA5FF3A}" destId="{09648799-786F-486A-BB74-13387C824BAA}" srcOrd="1" destOrd="0" presId="urn:microsoft.com/office/officeart/2009/3/layout/DescendingProcess"/>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2A70A0-BBF0-4551-85D0-6F13266E84D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GB"/>
        </a:p>
      </dgm:t>
    </dgm:pt>
    <dgm:pt modelId="{90D9A77A-5F0A-4A8B-A496-1BCE403629AA}">
      <dgm:prSet phldrT="[Text]"/>
      <dgm:spPr/>
      <dgm:t>
        <a:bodyPr/>
        <a:lstStyle/>
        <a:p>
          <a:r>
            <a:rPr lang="en-GB" dirty="0" smtClean="0"/>
            <a:t> </a:t>
          </a:r>
          <a:endParaRPr lang="en-GB" dirty="0"/>
        </a:p>
      </dgm:t>
    </dgm:pt>
    <dgm:pt modelId="{7DC56447-9C89-431C-BDD2-D8FC77BFF71C}" type="sibTrans" cxnId="{D3B0B555-AA87-4855-B8CE-8CBB21C6F624}">
      <dgm:prSet/>
      <dgm:spPr/>
      <dgm:t>
        <a:bodyPr/>
        <a:lstStyle/>
        <a:p>
          <a:endParaRPr lang="en-GB"/>
        </a:p>
      </dgm:t>
    </dgm:pt>
    <dgm:pt modelId="{E10ACB5F-C5BC-424E-97EB-6C1BB44BC265}" type="parTrans" cxnId="{D3B0B555-AA87-4855-B8CE-8CBB21C6F624}">
      <dgm:prSet/>
      <dgm:spPr/>
      <dgm:t>
        <a:bodyPr/>
        <a:lstStyle/>
        <a:p>
          <a:endParaRPr lang="en-GB"/>
        </a:p>
      </dgm:t>
    </dgm:pt>
    <dgm:pt modelId="{44953FD7-57A3-45CB-8A73-B38BAAA5FF3A}" type="pres">
      <dgm:prSet presAssocID="{572A70A0-BBF0-4551-85D0-6F13266E84DA}" presName="Name0" presStyleCnt="0">
        <dgm:presLayoutVars>
          <dgm:chMax val="7"/>
          <dgm:chPref val="5"/>
        </dgm:presLayoutVars>
      </dgm:prSet>
      <dgm:spPr/>
      <dgm:t>
        <a:bodyPr/>
        <a:lstStyle/>
        <a:p>
          <a:endParaRPr lang="en-GB"/>
        </a:p>
      </dgm:t>
    </dgm:pt>
    <dgm:pt modelId="{B7EFFD04-4F90-4F32-968C-A76CDF0BDDA3}" type="pres">
      <dgm:prSet presAssocID="{572A70A0-BBF0-4551-85D0-6F13266E84DA}" presName="arrowNode" presStyleLbl="node1" presStyleIdx="0" presStyleCnt="1" custAng="14990816" custScaleX="31815" custScaleY="89455" custLinFactNeighborX="-7170" custLinFactNeighborY="-2946"/>
      <dgm:spPr/>
      <dgm:t>
        <a:bodyPr/>
        <a:lstStyle/>
        <a:p>
          <a:endParaRPr lang="en-GB"/>
        </a:p>
      </dgm:t>
    </dgm:pt>
    <dgm:pt modelId="{09648799-786F-486A-BB74-13387C824BAA}" type="pres">
      <dgm:prSet presAssocID="{90D9A77A-5F0A-4A8B-A496-1BCE403629AA}" presName="txNode1" presStyleLbl="revTx" presStyleIdx="0" presStyleCnt="1">
        <dgm:presLayoutVars>
          <dgm:bulletEnabled val="1"/>
        </dgm:presLayoutVars>
      </dgm:prSet>
      <dgm:spPr/>
      <dgm:t>
        <a:bodyPr/>
        <a:lstStyle/>
        <a:p>
          <a:endParaRPr lang="en-GB"/>
        </a:p>
      </dgm:t>
    </dgm:pt>
  </dgm:ptLst>
  <dgm:cxnLst>
    <dgm:cxn modelId="{D3B0B555-AA87-4855-B8CE-8CBB21C6F624}" srcId="{572A70A0-BBF0-4551-85D0-6F13266E84DA}" destId="{90D9A77A-5F0A-4A8B-A496-1BCE403629AA}" srcOrd="0" destOrd="0" parTransId="{E10ACB5F-C5BC-424E-97EB-6C1BB44BC265}" sibTransId="{7DC56447-9C89-431C-BDD2-D8FC77BFF71C}"/>
    <dgm:cxn modelId="{CFA8C054-887A-427F-BE05-56658BA88846}" type="presOf" srcId="{572A70A0-BBF0-4551-85D0-6F13266E84DA}" destId="{44953FD7-57A3-45CB-8A73-B38BAAA5FF3A}" srcOrd="0" destOrd="0" presId="urn:microsoft.com/office/officeart/2009/3/layout/DescendingProcess"/>
    <dgm:cxn modelId="{9A2374E0-0710-4B98-AF42-C3791EB9D40F}" type="presOf" srcId="{90D9A77A-5F0A-4A8B-A496-1BCE403629AA}" destId="{09648799-786F-486A-BB74-13387C824BAA}" srcOrd="0" destOrd="0" presId="urn:microsoft.com/office/officeart/2009/3/layout/DescendingProcess"/>
    <dgm:cxn modelId="{C26912F6-369F-40A4-836B-CEB88174024D}" type="presParOf" srcId="{44953FD7-57A3-45CB-8A73-B38BAAA5FF3A}" destId="{B7EFFD04-4F90-4F32-968C-A76CDF0BDDA3}" srcOrd="0" destOrd="0" presId="urn:microsoft.com/office/officeart/2009/3/layout/DescendingProcess"/>
    <dgm:cxn modelId="{E2EDE0CD-3077-4D72-A91D-CF2A2E90DB8F}" type="presParOf" srcId="{44953FD7-57A3-45CB-8A73-B38BAAA5FF3A}" destId="{09648799-786F-486A-BB74-13387C824BAA}" srcOrd="1" destOrd="0" presId="urn:microsoft.com/office/officeart/2009/3/layout/DescendingProcess"/>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FFD04-4F90-4F32-968C-A76CDF0BDDA3}">
      <dsp:nvSpPr>
        <dsp:cNvPr id="0" name=""/>
        <dsp:cNvSpPr/>
      </dsp:nvSpPr>
      <dsp:spPr>
        <a:xfrm rot="2594334">
          <a:off x="1499633" y="1043275"/>
          <a:ext cx="1868882" cy="561655"/>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48799-786F-486A-BB74-13387C824BAA}">
      <dsp:nvSpPr>
        <dsp:cNvPr id="0" name=""/>
        <dsp:cNvSpPr/>
      </dsp:nvSpPr>
      <dsp:spPr>
        <a:xfrm>
          <a:off x="1784391" y="95778"/>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ctr" defTabSz="1733550">
            <a:lnSpc>
              <a:spcPct val="90000"/>
            </a:lnSpc>
            <a:spcBef>
              <a:spcPct val="0"/>
            </a:spcBef>
            <a:spcAft>
              <a:spcPct val="35000"/>
            </a:spcAft>
          </a:pPr>
          <a:r>
            <a:rPr lang="en-GB" sz="3900" kern="1200" dirty="0" smtClean="0"/>
            <a:t> </a:t>
          </a:r>
          <a:endParaRPr lang="en-GB" sz="3900" kern="1200" dirty="0"/>
        </a:p>
      </dsp:txBody>
      <dsp:txXfrm>
        <a:off x="1784391" y="95778"/>
        <a:ext cx="1654048" cy="6502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FFD04-4F90-4F32-968C-A76CDF0BDDA3}">
      <dsp:nvSpPr>
        <dsp:cNvPr id="0" name=""/>
        <dsp:cNvSpPr/>
      </dsp:nvSpPr>
      <dsp:spPr>
        <a:xfrm rot="20855673">
          <a:off x="1849020" y="1632556"/>
          <a:ext cx="2307009" cy="693325"/>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48799-786F-486A-BB74-13387C824BAA}">
      <dsp:nvSpPr>
        <dsp:cNvPr id="0" name=""/>
        <dsp:cNvSpPr/>
      </dsp:nvSpPr>
      <dsp:spPr>
        <a:xfrm>
          <a:off x="1721341" y="107137"/>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ctr" defTabSz="1733550">
            <a:lnSpc>
              <a:spcPct val="90000"/>
            </a:lnSpc>
            <a:spcBef>
              <a:spcPct val="0"/>
            </a:spcBef>
            <a:spcAft>
              <a:spcPct val="35000"/>
            </a:spcAft>
          </a:pPr>
          <a:r>
            <a:rPr lang="en-GB" sz="3900" kern="1200" dirty="0" smtClean="0"/>
            <a:t> </a:t>
          </a:r>
          <a:endParaRPr lang="en-GB" sz="3900" kern="1200" dirty="0"/>
        </a:p>
      </dsp:txBody>
      <dsp:txXfrm>
        <a:off x="1721341" y="107137"/>
        <a:ext cx="1654048" cy="650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FFD04-4F90-4F32-968C-A76CDF0BDDA3}">
      <dsp:nvSpPr>
        <dsp:cNvPr id="0" name=""/>
        <dsp:cNvSpPr/>
      </dsp:nvSpPr>
      <dsp:spPr>
        <a:xfrm rot="746256">
          <a:off x="1151361" y="921542"/>
          <a:ext cx="2409755" cy="724203"/>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48799-786F-486A-BB74-13387C824BAA}">
      <dsp:nvSpPr>
        <dsp:cNvPr id="0" name=""/>
        <dsp:cNvSpPr/>
      </dsp:nvSpPr>
      <dsp:spPr>
        <a:xfrm>
          <a:off x="1706555" y="95778"/>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ctr" defTabSz="1733550">
            <a:lnSpc>
              <a:spcPct val="90000"/>
            </a:lnSpc>
            <a:spcBef>
              <a:spcPct val="0"/>
            </a:spcBef>
            <a:spcAft>
              <a:spcPct val="35000"/>
            </a:spcAft>
          </a:pPr>
          <a:r>
            <a:rPr lang="en-GB" sz="3900" kern="1200" dirty="0" smtClean="0"/>
            <a:t> </a:t>
          </a:r>
          <a:endParaRPr lang="en-GB" sz="3900" kern="1200" dirty="0"/>
        </a:p>
      </dsp:txBody>
      <dsp:txXfrm>
        <a:off x="1706555" y="95778"/>
        <a:ext cx="1654048" cy="650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FFD04-4F90-4F32-968C-A76CDF0BDDA3}">
      <dsp:nvSpPr>
        <dsp:cNvPr id="0" name=""/>
        <dsp:cNvSpPr/>
      </dsp:nvSpPr>
      <dsp:spPr>
        <a:xfrm rot="8249429">
          <a:off x="2065883" y="1761860"/>
          <a:ext cx="1579225" cy="474604"/>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48799-786F-486A-BB74-13387C824BAA}">
      <dsp:nvSpPr>
        <dsp:cNvPr id="0" name=""/>
        <dsp:cNvSpPr/>
      </dsp:nvSpPr>
      <dsp:spPr>
        <a:xfrm>
          <a:off x="1826074" y="0"/>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ctr" defTabSz="1733550">
            <a:lnSpc>
              <a:spcPct val="90000"/>
            </a:lnSpc>
            <a:spcBef>
              <a:spcPct val="0"/>
            </a:spcBef>
            <a:spcAft>
              <a:spcPct val="35000"/>
            </a:spcAft>
          </a:pPr>
          <a:r>
            <a:rPr lang="en-GB" sz="3900" kern="1200" dirty="0" smtClean="0"/>
            <a:t> </a:t>
          </a:r>
          <a:endParaRPr lang="en-GB" sz="3900" kern="1200" dirty="0"/>
        </a:p>
      </dsp:txBody>
      <dsp:txXfrm>
        <a:off x="1826074" y="0"/>
        <a:ext cx="1654048" cy="650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FFD04-4F90-4F32-968C-A76CDF0BDDA3}">
      <dsp:nvSpPr>
        <dsp:cNvPr id="0" name=""/>
        <dsp:cNvSpPr/>
      </dsp:nvSpPr>
      <dsp:spPr>
        <a:xfrm rot="6911245">
          <a:off x="2297763" y="1578425"/>
          <a:ext cx="1579225" cy="474604"/>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48799-786F-486A-BB74-13387C824BAA}">
      <dsp:nvSpPr>
        <dsp:cNvPr id="0" name=""/>
        <dsp:cNvSpPr/>
      </dsp:nvSpPr>
      <dsp:spPr>
        <a:xfrm>
          <a:off x="1826074" y="0"/>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ctr" defTabSz="1733550">
            <a:lnSpc>
              <a:spcPct val="90000"/>
            </a:lnSpc>
            <a:spcBef>
              <a:spcPct val="0"/>
            </a:spcBef>
            <a:spcAft>
              <a:spcPct val="35000"/>
            </a:spcAft>
          </a:pPr>
          <a:r>
            <a:rPr lang="en-GB" sz="3900" kern="1200" dirty="0" smtClean="0"/>
            <a:t> </a:t>
          </a:r>
          <a:endParaRPr lang="en-GB" sz="3900" kern="1200" dirty="0"/>
        </a:p>
      </dsp:txBody>
      <dsp:txXfrm>
        <a:off x="1826074" y="0"/>
        <a:ext cx="1654048" cy="650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FFD04-4F90-4F32-968C-A76CDF0BDDA3}">
      <dsp:nvSpPr>
        <dsp:cNvPr id="0" name=""/>
        <dsp:cNvSpPr/>
      </dsp:nvSpPr>
      <dsp:spPr>
        <a:xfrm rot="10514531">
          <a:off x="2302971" y="1052695"/>
          <a:ext cx="2080898" cy="625372"/>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48799-786F-486A-BB74-13387C824BAA}">
      <dsp:nvSpPr>
        <dsp:cNvPr id="0" name=""/>
        <dsp:cNvSpPr/>
      </dsp:nvSpPr>
      <dsp:spPr>
        <a:xfrm>
          <a:off x="1753880" y="0"/>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ctr" defTabSz="1733550">
            <a:lnSpc>
              <a:spcPct val="90000"/>
            </a:lnSpc>
            <a:spcBef>
              <a:spcPct val="0"/>
            </a:spcBef>
            <a:spcAft>
              <a:spcPct val="35000"/>
            </a:spcAft>
          </a:pPr>
          <a:r>
            <a:rPr lang="en-GB" sz="3900" kern="1200" dirty="0" smtClean="0"/>
            <a:t> </a:t>
          </a:r>
          <a:endParaRPr lang="en-GB" sz="3900" kern="1200" dirty="0"/>
        </a:p>
      </dsp:txBody>
      <dsp:txXfrm>
        <a:off x="1753880" y="0"/>
        <a:ext cx="1654048" cy="650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FFD04-4F90-4F32-968C-A76CDF0BDDA3}">
      <dsp:nvSpPr>
        <dsp:cNvPr id="0" name=""/>
        <dsp:cNvSpPr/>
      </dsp:nvSpPr>
      <dsp:spPr>
        <a:xfrm rot="12280306">
          <a:off x="2450212" y="1596752"/>
          <a:ext cx="2099769" cy="631043"/>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48799-786F-486A-BB74-13387C824BAA}">
      <dsp:nvSpPr>
        <dsp:cNvPr id="0" name=""/>
        <dsp:cNvSpPr/>
      </dsp:nvSpPr>
      <dsp:spPr>
        <a:xfrm>
          <a:off x="1751164" y="0"/>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ctr" defTabSz="1733550">
            <a:lnSpc>
              <a:spcPct val="90000"/>
            </a:lnSpc>
            <a:spcBef>
              <a:spcPct val="0"/>
            </a:spcBef>
            <a:spcAft>
              <a:spcPct val="35000"/>
            </a:spcAft>
          </a:pPr>
          <a:r>
            <a:rPr lang="en-GB" sz="3900" kern="1200" dirty="0" smtClean="0"/>
            <a:t> </a:t>
          </a:r>
          <a:endParaRPr lang="en-GB" sz="3900" kern="1200" dirty="0"/>
        </a:p>
      </dsp:txBody>
      <dsp:txXfrm>
        <a:off x="1751164" y="0"/>
        <a:ext cx="1654048" cy="650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FFD04-4F90-4F32-968C-A76CDF0BDDA3}">
      <dsp:nvSpPr>
        <dsp:cNvPr id="0" name=""/>
        <dsp:cNvSpPr/>
      </dsp:nvSpPr>
      <dsp:spPr>
        <a:xfrm rot="14689063">
          <a:off x="2572857" y="1727532"/>
          <a:ext cx="2099769" cy="631043"/>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48799-786F-486A-BB74-13387C824BAA}">
      <dsp:nvSpPr>
        <dsp:cNvPr id="0" name=""/>
        <dsp:cNvSpPr/>
      </dsp:nvSpPr>
      <dsp:spPr>
        <a:xfrm>
          <a:off x="1751164" y="0"/>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ctr" defTabSz="1733550">
            <a:lnSpc>
              <a:spcPct val="90000"/>
            </a:lnSpc>
            <a:spcBef>
              <a:spcPct val="0"/>
            </a:spcBef>
            <a:spcAft>
              <a:spcPct val="35000"/>
            </a:spcAft>
          </a:pPr>
          <a:r>
            <a:rPr lang="en-GB" sz="3900" kern="1200" dirty="0" smtClean="0"/>
            <a:t> </a:t>
          </a:r>
          <a:endParaRPr lang="en-GB" sz="3900" kern="1200" dirty="0"/>
        </a:p>
      </dsp:txBody>
      <dsp:txXfrm>
        <a:off x="1751164" y="0"/>
        <a:ext cx="1654048" cy="650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FFD04-4F90-4F32-968C-A76CDF0BDDA3}">
      <dsp:nvSpPr>
        <dsp:cNvPr id="0" name=""/>
        <dsp:cNvSpPr/>
      </dsp:nvSpPr>
      <dsp:spPr>
        <a:xfrm rot="17214699">
          <a:off x="2609045" y="1740955"/>
          <a:ext cx="1853097" cy="556911"/>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48799-786F-486A-BB74-13387C824BAA}">
      <dsp:nvSpPr>
        <dsp:cNvPr id="0" name=""/>
        <dsp:cNvSpPr/>
      </dsp:nvSpPr>
      <dsp:spPr>
        <a:xfrm>
          <a:off x="1786662" y="107137"/>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ctr" defTabSz="1733550">
            <a:lnSpc>
              <a:spcPct val="90000"/>
            </a:lnSpc>
            <a:spcBef>
              <a:spcPct val="0"/>
            </a:spcBef>
            <a:spcAft>
              <a:spcPct val="35000"/>
            </a:spcAft>
          </a:pPr>
          <a:r>
            <a:rPr lang="en-GB" sz="3900" kern="1200" dirty="0" smtClean="0"/>
            <a:t> </a:t>
          </a:r>
          <a:endParaRPr lang="en-GB" sz="3900" kern="1200" dirty="0"/>
        </a:p>
      </dsp:txBody>
      <dsp:txXfrm>
        <a:off x="1786662" y="107137"/>
        <a:ext cx="1654048" cy="6502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FFD04-4F90-4F32-968C-A76CDF0BDDA3}">
      <dsp:nvSpPr>
        <dsp:cNvPr id="0" name=""/>
        <dsp:cNvSpPr/>
      </dsp:nvSpPr>
      <dsp:spPr>
        <a:xfrm rot="19387190">
          <a:off x="2609045" y="1740955"/>
          <a:ext cx="1853097" cy="556911"/>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48799-786F-486A-BB74-13387C824BAA}">
      <dsp:nvSpPr>
        <dsp:cNvPr id="0" name=""/>
        <dsp:cNvSpPr/>
      </dsp:nvSpPr>
      <dsp:spPr>
        <a:xfrm>
          <a:off x="1786662" y="107137"/>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ctr" defTabSz="1733550">
            <a:lnSpc>
              <a:spcPct val="90000"/>
            </a:lnSpc>
            <a:spcBef>
              <a:spcPct val="0"/>
            </a:spcBef>
            <a:spcAft>
              <a:spcPct val="35000"/>
            </a:spcAft>
          </a:pPr>
          <a:r>
            <a:rPr lang="en-GB" sz="3900" kern="1200" dirty="0" smtClean="0"/>
            <a:t> </a:t>
          </a:r>
          <a:endParaRPr lang="en-GB" sz="3900" kern="1200" dirty="0"/>
        </a:p>
      </dsp:txBody>
      <dsp:txXfrm>
        <a:off x="1786662" y="107137"/>
        <a:ext cx="1654048" cy="650240"/>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01908-062C-4241-BA6A-AE1F18517CDC}" type="datetimeFigureOut">
              <a:rPr lang="en-GB" smtClean="0"/>
              <a:t>02/12/2019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5023C2-73CA-4F56-8493-CA5BE1549C2B}" type="slidenum">
              <a:rPr lang="en-GB" smtClean="0"/>
              <a:t>‹#›</a:t>
            </a:fld>
            <a:endParaRPr lang="en-GB"/>
          </a:p>
        </p:txBody>
      </p:sp>
    </p:spTree>
    <p:extLst>
      <p:ext uri="{BB962C8B-B14F-4D97-AF65-F5344CB8AC3E}">
        <p14:creationId xmlns:p14="http://schemas.microsoft.com/office/powerpoint/2010/main" val="177334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74FFBE2-E0A4-4A88-A728-8CD6F19E3E56}" type="datetime1">
              <a:rPr lang="en-GB" smtClean="0"/>
              <a:t>03/12/2019</a:t>
            </a:fld>
            <a:endParaRPr lang="en-GB"/>
          </a:p>
        </p:txBody>
      </p:sp>
      <p:sp>
        <p:nvSpPr>
          <p:cNvPr id="5" name="Footer Placeholder 4"/>
          <p:cNvSpPr>
            <a:spLocks noGrp="1"/>
          </p:cNvSpPr>
          <p:nvPr>
            <p:ph type="ftr" sz="quarter" idx="11"/>
          </p:nvPr>
        </p:nvSpPr>
        <p:spPr/>
        <p:txBody>
          <a:bodyPr/>
          <a:lstStyle/>
          <a:p>
            <a:r>
              <a:rPr lang="en-GB" smtClean="0"/>
              <a:t>Working Draft </a:t>
            </a:r>
            <a:endParaRPr lang="en-GB"/>
          </a:p>
        </p:txBody>
      </p:sp>
      <p:sp>
        <p:nvSpPr>
          <p:cNvPr id="6" name="Slide Number Placeholder 5"/>
          <p:cNvSpPr>
            <a:spLocks noGrp="1"/>
          </p:cNvSpPr>
          <p:nvPr>
            <p:ph type="sldNum" sz="quarter" idx="12"/>
          </p:nvPr>
        </p:nvSpPr>
        <p:spPr/>
        <p:txBody>
          <a:bodyPr/>
          <a:lstStyle/>
          <a:p>
            <a:fld id="{21C6B8B1-DD6F-4BBA-B790-302127B20BD9}" type="slidenum">
              <a:rPr lang="en-GB" smtClean="0"/>
              <a:t>‹#›</a:t>
            </a:fld>
            <a:endParaRPr lang="en-GB"/>
          </a:p>
        </p:txBody>
      </p:sp>
    </p:spTree>
    <p:extLst>
      <p:ext uri="{BB962C8B-B14F-4D97-AF65-F5344CB8AC3E}">
        <p14:creationId xmlns:p14="http://schemas.microsoft.com/office/powerpoint/2010/main" val="203829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2BF21C-6A7D-43A5-9774-CDF48024EF95}" type="datetime1">
              <a:rPr lang="en-GB" smtClean="0"/>
              <a:t>03/12/2019</a:t>
            </a:fld>
            <a:endParaRPr lang="en-GB"/>
          </a:p>
        </p:txBody>
      </p:sp>
      <p:sp>
        <p:nvSpPr>
          <p:cNvPr id="5" name="Footer Placeholder 4"/>
          <p:cNvSpPr>
            <a:spLocks noGrp="1"/>
          </p:cNvSpPr>
          <p:nvPr>
            <p:ph type="ftr" sz="quarter" idx="11"/>
          </p:nvPr>
        </p:nvSpPr>
        <p:spPr/>
        <p:txBody>
          <a:bodyPr/>
          <a:lstStyle/>
          <a:p>
            <a:r>
              <a:rPr lang="en-GB" smtClean="0"/>
              <a:t>Working Draft </a:t>
            </a:r>
            <a:endParaRPr lang="en-GB"/>
          </a:p>
        </p:txBody>
      </p:sp>
      <p:sp>
        <p:nvSpPr>
          <p:cNvPr id="6" name="Slide Number Placeholder 5"/>
          <p:cNvSpPr>
            <a:spLocks noGrp="1"/>
          </p:cNvSpPr>
          <p:nvPr>
            <p:ph type="sldNum" sz="quarter" idx="12"/>
          </p:nvPr>
        </p:nvSpPr>
        <p:spPr/>
        <p:txBody>
          <a:bodyPr/>
          <a:lstStyle/>
          <a:p>
            <a:fld id="{21C6B8B1-DD6F-4BBA-B790-302127B20BD9}" type="slidenum">
              <a:rPr lang="en-GB" smtClean="0"/>
              <a:t>‹#›</a:t>
            </a:fld>
            <a:endParaRPr lang="en-GB"/>
          </a:p>
        </p:txBody>
      </p:sp>
    </p:spTree>
    <p:extLst>
      <p:ext uri="{BB962C8B-B14F-4D97-AF65-F5344CB8AC3E}">
        <p14:creationId xmlns:p14="http://schemas.microsoft.com/office/powerpoint/2010/main" val="382876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3B8F76-A552-4C5E-A82D-ECDE992536A5}" type="datetime1">
              <a:rPr lang="en-GB" smtClean="0"/>
              <a:t>03/12/2019</a:t>
            </a:fld>
            <a:endParaRPr lang="en-GB"/>
          </a:p>
        </p:txBody>
      </p:sp>
      <p:sp>
        <p:nvSpPr>
          <p:cNvPr id="5" name="Footer Placeholder 4"/>
          <p:cNvSpPr>
            <a:spLocks noGrp="1"/>
          </p:cNvSpPr>
          <p:nvPr>
            <p:ph type="ftr" sz="quarter" idx="11"/>
          </p:nvPr>
        </p:nvSpPr>
        <p:spPr/>
        <p:txBody>
          <a:bodyPr/>
          <a:lstStyle/>
          <a:p>
            <a:r>
              <a:rPr lang="en-GB" smtClean="0"/>
              <a:t>Working Draft </a:t>
            </a:r>
            <a:endParaRPr lang="en-GB"/>
          </a:p>
        </p:txBody>
      </p:sp>
      <p:sp>
        <p:nvSpPr>
          <p:cNvPr id="6" name="Slide Number Placeholder 5"/>
          <p:cNvSpPr>
            <a:spLocks noGrp="1"/>
          </p:cNvSpPr>
          <p:nvPr>
            <p:ph type="sldNum" sz="quarter" idx="12"/>
          </p:nvPr>
        </p:nvSpPr>
        <p:spPr/>
        <p:txBody>
          <a:bodyPr/>
          <a:lstStyle/>
          <a:p>
            <a:fld id="{21C6B8B1-DD6F-4BBA-B790-302127B20BD9}" type="slidenum">
              <a:rPr lang="en-GB" smtClean="0"/>
              <a:t>‹#›</a:t>
            </a:fld>
            <a:endParaRPr lang="en-GB"/>
          </a:p>
        </p:txBody>
      </p:sp>
    </p:spTree>
    <p:extLst>
      <p:ext uri="{BB962C8B-B14F-4D97-AF65-F5344CB8AC3E}">
        <p14:creationId xmlns:p14="http://schemas.microsoft.com/office/powerpoint/2010/main" val="27904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33623-9632-475E-8E3F-06F123B1A323}" type="datetime1">
              <a:rPr lang="en-GB" smtClean="0"/>
              <a:t>03/12/2019</a:t>
            </a:fld>
            <a:endParaRPr lang="en-GB"/>
          </a:p>
        </p:txBody>
      </p:sp>
      <p:sp>
        <p:nvSpPr>
          <p:cNvPr id="5" name="Footer Placeholder 4"/>
          <p:cNvSpPr>
            <a:spLocks noGrp="1"/>
          </p:cNvSpPr>
          <p:nvPr>
            <p:ph type="ftr" sz="quarter" idx="11"/>
          </p:nvPr>
        </p:nvSpPr>
        <p:spPr/>
        <p:txBody>
          <a:bodyPr/>
          <a:lstStyle/>
          <a:p>
            <a:r>
              <a:rPr lang="en-GB" smtClean="0"/>
              <a:t>Working Draft </a:t>
            </a:r>
            <a:endParaRPr lang="en-GB"/>
          </a:p>
        </p:txBody>
      </p:sp>
      <p:sp>
        <p:nvSpPr>
          <p:cNvPr id="6" name="Slide Number Placeholder 5"/>
          <p:cNvSpPr>
            <a:spLocks noGrp="1"/>
          </p:cNvSpPr>
          <p:nvPr>
            <p:ph type="sldNum" sz="quarter" idx="12"/>
          </p:nvPr>
        </p:nvSpPr>
        <p:spPr/>
        <p:txBody>
          <a:bodyPr/>
          <a:lstStyle/>
          <a:p>
            <a:fld id="{21C6B8B1-DD6F-4BBA-B790-302127B20BD9}" type="slidenum">
              <a:rPr lang="en-GB" smtClean="0"/>
              <a:t>‹#›</a:t>
            </a:fld>
            <a:endParaRPr lang="en-GB"/>
          </a:p>
        </p:txBody>
      </p:sp>
    </p:spTree>
    <p:extLst>
      <p:ext uri="{BB962C8B-B14F-4D97-AF65-F5344CB8AC3E}">
        <p14:creationId xmlns:p14="http://schemas.microsoft.com/office/powerpoint/2010/main" val="369364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EAF449-680E-4AF4-A1B9-52312FDA362C}" type="datetime1">
              <a:rPr lang="en-GB" smtClean="0"/>
              <a:t>03/12/2019</a:t>
            </a:fld>
            <a:endParaRPr lang="en-GB"/>
          </a:p>
        </p:txBody>
      </p:sp>
      <p:sp>
        <p:nvSpPr>
          <p:cNvPr id="5" name="Footer Placeholder 4"/>
          <p:cNvSpPr>
            <a:spLocks noGrp="1"/>
          </p:cNvSpPr>
          <p:nvPr>
            <p:ph type="ftr" sz="quarter" idx="11"/>
          </p:nvPr>
        </p:nvSpPr>
        <p:spPr/>
        <p:txBody>
          <a:bodyPr/>
          <a:lstStyle/>
          <a:p>
            <a:r>
              <a:rPr lang="en-GB" smtClean="0"/>
              <a:t>Working Draft </a:t>
            </a:r>
            <a:endParaRPr lang="en-GB"/>
          </a:p>
        </p:txBody>
      </p:sp>
      <p:sp>
        <p:nvSpPr>
          <p:cNvPr id="6" name="Slide Number Placeholder 5"/>
          <p:cNvSpPr>
            <a:spLocks noGrp="1"/>
          </p:cNvSpPr>
          <p:nvPr>
            <p:ph type="sldNum" sz="quarter" idx="12"/>
          </p:nvPr>
        </p:nvSpPr>
        <p:spPr/>
        <p:txBody>
          <a:bodyPr/>
          <a:lstStyle/>
          <a:p>
            <a:fld id="{21C6B8B1-DD6F-4BBA-B790-302127B20BD9}" type="slidenum">
              <a:rPr lang="en-GB" smtClean="0"/>
              <a:t>‹#›</a:t>
            </a:fld>
            <a:endParaRPr lang="en-GB"/>
          </a:p>
        </p:txBody>
      </p:sp>
    </p:spTree>
    <p:extLst>
      <p:ext uri="{BB962C8B-B14F-4D97-AF65-F5344CB8AC3E}">
        <p14:creationId xmlns:p14="http://schemas.microsoft.com/office/powerpoint/2010/main" val="6523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1AADB6-80BB-4089-8DC3-B575B5359FAB}" type="datetime1">
              <a:rPr lang="en-GB" smtClean="0"/>
              <a:t>03/12/2019</a:t>
            </a:fld>
            <a:endParaRPr lang="en-GB"/>
          </a:p>
        </p:txBody>
      </p:sp>
      <p:sp>
        <p:nvSpPr>
          <p:cNvPr id="6" name="Footer Placeholder 5"/>
          <p:cNvSpPr>
            <a:spLocks noGrp="1"/>
          </p:cNvSpPr>
          <p:nvPr>
            <p:ph type="ftr" sz="quarter" idx="11"/>
          </p:nvPr>
        </p:nvSpPr>
        <p:spPr/>
        <p:txBody>
          <a:bodyPr/>
          <a:lstStyle/>
          <a:p>
            <a:r>
              <a:rPr lang="en-GB" smtClean="0"/>
              <a:t>Working Draft </a:t>
            </a:r>
            <a:endParaRPr lang="en-GB"/>
          </a:p>
        </p:txBody>
      </p:sp>
      <p:sp>
        <p:nvSpPr>
          <p:cNvPr id="7" name="Slide Number Placeholder 6"/>
          <p:cNvSpPr>
            <a:spLocks noGrp="1"/>
          </p:cNvSpPr>
          <p:nvPr>
            <p:ph type="sldNum" sz="quarter" idx="12"/>
          </p:nvPr>
        </p:nvSpPr>
        <p:spPr/>
        <p:txBody>
          <a:bodyPr/>
          <a:lstStyle/>
          <a:p>
            <a:fld id="{21C6B8B1-DD6F-4BBA-B790-302127B20BD9}" type="slidenum">
              <a:rPr lang="en-GB" smtClean="0"/>
              <a:t>‹#›</a:t>
            </a:fld>
            <a:endParaRPr lang="en-GB"/>
          </a:p>
        </p:txBody>
      </p:sp>
    </p:spTree>
    <p:extLst>
      <p:ext uri="{BB962C8B-B14F-4D97-AF65-F5344CB8AC3E}">
        <p14:creationId xmlns:p14="http://schemas.microsoft.com/office/powerpoint/2010/main" val="78814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9E71BC-FFFE-4372-85FC-09AEC4450B25}" type="datetime1">
              <a:rPr lang="en-GB" smtClean="0"/>
              <a:t>03/12/2019</a:t>
            </a:fld>
            <a:endParaRPr lang="en-GB"/>
          </a:p>
        </p:txBody>
      </p:sp>
      <p:sp>
        <p:nvSpPr>
          <p:cNvPr id="8" name="Footer Placeholder 7"/>
          <p:cNvSpPr>
            <a:spLocks noGrp="1"/>
          </p:cNvSpPr>
          <p:nvPr>
            <p:ph type="ftr" sz="quarter" idx="11"/>
          </p:nvPr>
        </p:nvSpPr>
        <p:spPr/>
        <p:txBody>
          <a:bodyPr/>
          <a:lstStyle/>
          <a:p>
            <a:r>
              <a:rPr lang="en-GB" smtClean="0"/>
              <a:t>Working Draft </a:t>
            </a:r>
            <a:endParaRPr lang="en-GB"/>
          </a:p>
        </p:txBody>
      </p:sp>
      <p:sp>
        <p:nvSpPr>
          <p:cNvPr id="9" name="Slide Number Placeholder 8"/>
          <p:cNvSpPr>
            <a:spLocks noGrp="1"/>
          </p:cNvSpPr>
          <p:nvPr>
            <p:ph type="sldNum" sz="quarter" idx="12"/>
          </p:nvPr>
        </p:nvSpPr>
        <p:spPr/>
        <p:txBody>
          <a:bodyPr/>
          <a:lstStyle/>
          <a:p>
            <a:fld id="{21C6B8B1-DD6F-4BBA-B790-302127B20BD9}" type="slidenum">
              <a:rPr lang="en-GB" smtClean="0"/>
              <a:t>‹#›</a:t>
            </a:fld>
            <a:endParaRPr lang="en-GB"/>
          </a:p>
        </p:txBody>
      </p:sp>
    </p:spTree>
    <p:extLst>
      <p:ext uri="{BB962C8B-B14F-4D97-AF65-F5344CB8AC3E}">
        <p14:creationId xmlns:p14="http://schemas.microsoft.com/office/powerpoint/2010/main" val="1583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88C8EF-363B-47DC-AB6A-18A595D90854}" type="datetime1">
              <a:rPr lang="en-GB" smtClean="0"/>
              <a:t>03/12/2019</a:t>
            </a:fld>
            <a:endParaRPr lang="en-GB"/>
          </a:p>
        </p:txBody>
      </p:sp>
      <p:sp>
        <p:nvSpPr>
          <p:cNvPr id="4" name="Footer Placeholder 3"/>
          <p:cNvSpPr>
            <a:spLocks noGrp="1"/>
          </p:cNvSpPr>
          <p:nvPr>
            <p:ph type="ftr" sz="quarter" idx="11"/>
          </p:nvPr>
        </p:nvSpPr>
        <p:spPr/>
        <p:txBody>
          <a:bodyPr/>
          <a:lstStyle/>
          <a:p>
            <a:r>
              <a:rPr lang="en-GB" smtClean="0"/>
              <a:t>Working Draft </a:t>
            </a:r>
            <a:endParaRPr lang="en-GB"/>
          </a:p>
        </p:txBody>
      </p:sp>
      <p:sp>
        <p:nvSpPr>
          <p:cNvPr id="5" name="Slide Number Placeholder 4"/>
          <p:cNvSpPr>
            <a:spLocks noGrp="1"/>
          </p:cNvSpPr>
          <p:nvPr>
            <p:ph type="sldNum" sz="quarter" idx="12"/>
          </p:nvPr>
        </p:nvSpPr>
        <p:spPr/>
        <p:txBody>
          <a:bodyPr/>
          <a:lstStyle/>
          <a:p>
            <a:fld id="{21C6B8B1-DD6F-4BBA-B790-302127B20BD9}" type="slidenum">
              <a:rPr lang="en-GB" smtClean="0"/>
              <a:t>‹#›</a:t>
            </a:fld>
            <a:endParaRPr lang="en-GB"/>
          </a:p>
        </p:txBody>
      </p:sp>
    </p:spTree>
    <p:extLst>
      <p:ext uri="{BB962C8B-B14F-4D97-AF65-F5344CB8AC3E}">
        <p14:creationId xmlns:p14="http://schemas.microsoft.com/office/powerpoint/2010/main" val="216761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8F51F-7376-4294-8FF3-52D0D2E1529E}" type="datetime1">
              <a:rPr lang="en-GB" smtClean="0"/>
              <a:t>03/12/2019</a:t>
            </a:fld>
            <a:endParaRPr lang="en-GB"/>
          </a:p>
        </p:txBody>
      </p:sp>
      <p:sp>
        <p:nvSpPr>
          <p:cNvPr id="3" name="Footer Placeholder 2"/>
          <p:cNvSpPr>
            <a:spLocks noGrp="1"/>
          </p:cNvSpPr>
          <p:nvPr>
            <p:ph type="ftr" sz="quarter" idx="11"/>
          </p:nvPr>
        </p:nvSpPr>
        <p:spPr/>
        <p:txBody>
          <a:bodyPr/>
          <a:lstStyle/>
          <a:p>
            <a:r>
              <a:rPr lang="en-GB" smtClean="0"/>
              <a:t>Working Draft </a:t>
            </a:r>
            <a:endParaRPr lang="en-GB"/>
          </a:p>
        </p:txBody>
      </p:sp>
      <p:sp>
        <p:nvSpPr>
          <p:cNvPr id="4" name="Slide Number Placeholder 3"/>
          <p:cNvSpPr>
            <a:spLocks noGrp="1"/>
          </p:cNvSpPr>
          <p:nvPr>
            <p:ph type="sldNum" sz="quarter" idx="12"/>
          </p:nvPr>
        </p:nvSpPr>
        <p:spPr/>
        <p:txBody>
          <a:bodyPr/>
          <a:lstStyle/>
          <a:p>
            <a:fld id="{21C6B8B1-DD6F-4BBA-B790-302127B20BD9}" type="slidenum">
              <a:rPr lang="en-GB" smtClean="0"/>
              <a:t>‹#›</a:t>
            </a:fld>
            <a:endParaRPr lang="en-GB"/>
          </a:p>
        </p:txBody>
      </p:sp>
    </p:spTree>
    <p:extLst>
      <p:ext uri="{BB962C8B-B14F-4D97-AF65-F5344CB8AC3E}">
        <p14:creationId xmlns:p14="http://schemas.microsoft.com/office/powerpoint/2010/main" val="46502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18C8D-85CF-4F31-9ACF-EF2DA3CF4DFA}" type="datetime1">
              <a:rPr lang="en-GB" smtClean="0"/>
              <a:t>03/12/2019</a:t>
            </a:fld>
            <a:endParaRPr lang="en-GB"/>
          </a:p>
        </p:txBody>
      </p:sp>
      <p:sp>
        <p:nvSpPr>
          <p:cNvPr id="6" name="Footer Placeholder 5"/>
          <p:cNvSpPr>
            <a:spLocks noGrp="1"/>
          </p:cNvSpPr>
          <p:nvPr>
            <p:ph type="ftr" sz="quarter" idx="11"/>
          </p:nvPr>
        </p:nvSpPr>
        <p:spPr/>
        <p:txBody>
          <a:bodyPr/>
          <a:lstStyle/>
          <a:p>
            <a:r>
              <a:rPr lang="en-GB" smtClean="0"/>
              <a:t>Working Draft </a:t>
            </a:r>
            <a:endParaRPr lang="en-GB"/>
          </a:p>
        </p:txBody>
      </p:sp>
      <p:sp>
        <p:nvSpPr>
          <p:cNvPr id="7" name="Slide Number Placeholder 6"/>
          <p:cNvSpPr>
            <a:spLocks noGrp="1"/>
          </p:cNvSpPr>
          <p:nvPr>
            <p:ph type="sldNum" sz="quarter" idx="12"/>
          </p:nvPr>
        </p:nvSpPr>
        <p:spPr/>
        <p:txBody>
          <a:bodyPr/>
          <a:lstStyle/>
          <a:p>
            <a:fld id="{21C6B8B1-DD6F-4BBA-B790-302127B20BD9}" type="slidenum">
              <a:rPr lang="en-GB" smtClean="0"/>
              <a:t>‹#›</a:t>
            </a:fld>
            <a:endParaRPr lang="en-GB"/>
          </a:p>
        </p:txBody>
      </p:sp>
    </p:spTree>
    <p:extLst>
      <p:ext uri="{BB962C8B-B14F-4D97-AF65-F5344CB8AC3E}">
        <p14:creationId xmlns:p14="http://schemas.microsoft.com/office/powerpoint/2010/main" val="125333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4AAA8-C9D7-4CEE-9DCA-6692220BF991}" type="datetime1">
              <a:rPr lang="en-GB" smtClean="0"/>
              <a:t>03/12/2019</a:t>
            </a:fld>
            <a:endParaRPr lang="en-GB"/>
          </a:p>
        </p:txBody>
      </p:sp>
      <p:sp>
        <p:nvSpPr>
          <p:cNvPr id="6" name="Footer Placeholder 5"/>
          <p:cNvSpPr>
            <a:spLocks noGrp="1"/>
          </p:cNvSpPr>
          <p:nvPr>
            <p:ph type="ftr" sz="quarter" idx="11"/>
          </p:nvPr>
        </p:nvSpPr>
        <p:spPr/>
        <p:txBody>
          <a:bodyPr/>
          <a:lstStyle/>
          <a:p>
            <a:r>
              <a:rPr lang="en-GB" smtClean="0"/>
              <a:t>Working Draft </a:t>
            </a:r>
            <a:endParaRPr lang="en-GB"/>
          </a:p>
        </p:txBody>
      </p:sp>
      <p:sp>
        <p:nvSpPr>
          <p:cNvPr id="7" name="Slide Number Placeholder 6"/>
          <p:cNvSpPr>
            <a:spLocks noGrp="1"/>
          </p:cNvSpPr>
          <p:nvPr>
            <p:ph type="sldNum" sz="quarter" idx="12"/>
          </p:nvPr>
        </p:nvSpPr>
        <p:spPr/>
        <p:txBody>
          <a:bodyPr/>
          <a:lstStyle/>
          <a:p>
            <a:fld id="{21C6B8B1-DD6F-4BBA-B790-302127B20BD9}" type="slidenum">
              <a:rPr lang="en-GB" smtClean="0"/>
              <a:t>‹#›</a:t>
            </a:fld>
            <a:endParaRPr lang="en-GB"/>
          </a:p>
        </p:txBody>
      </p:sp>
    </p:spTree>
    <p:extLst>
      <p:ext uri="{BB962C8B-B14F-4D97-AF65-F5344CB8AC3E}">
        <p14:creationId xmlns:p14="http://schemas.microsoft.com/office/powerpoint/2010/main" val="381042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9E351-E3DD-439A-9847-386A8D42E208}" type="datetime1">
              <a:rPr lang="en-GB" smtClean="0"/>
              <a:t>03/12/2019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Working Draft </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6B8B1-DD6F-4BBA-B790-302127B20BD9}" type="slidenum">
              <a:rPr lang="en-GB" smtClean="0"/>
              <a:t>‹#›</a:t>
            </a:fld>
            <a:endParaRPr lang="en-GB"/>
          </a:p>
        </p:txBody>
      </p:sp>
    </p:spTree>
    <p:extLst>
      <p:ext uri="{BB962C8B-B14F-4D97-AF65-F5344CB8AC3E}">
        <p14:creationId xmlns:p14="http://schemas.microsoft.com/office/powerpoint/2010/main" val="3616907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47" Type="http://schemas.microsoft.com/office/2007/relationships/diagramDrawing" Target="../diagrams/drawing9.xml"/><Relationship Id="rId50" Type="http://schemas.openxmlformats.org/officeDocument/2006/relationships/diagramQuickStyle" Target="../diagrams/quickStyle10.xml"/><Relationship Id="rId55" Type="http://schemas.openxmlformats.org/officeDocument/2006/relationships/image" Target="../media/image7.png"/><Relationship Id="rId7" Type="http://schemas.microsoft.com/office/2007/relationships/diagramDrawing" Target="../diagrams/drawing1.xml"/><Relationship Id="rId2" Type="http://schemas.openxmlformats.org/officeDocument/2006/relationships/image" Target="../media/image4.gif"/><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54" Type="http://schemas.openxmlformats.org/officeDocument/2006/relationships/image" Target="../media/image6.jpeg"/><Relationship Id="rId6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45" Type="http://schemas.openxmlformats.org/officeDocument/2006/relationships/diagramQuickStyle" Target="../diagrams/quickStyle9.xml"/><Relationship Id="rId53" Type="http://schemas.openxmlformats.org/officeDocument/2006/relationships/image" Target="../media/image5.png"/><Relationship Id="rId58" Type="http://schemas.openxmlformats.org/officeDocument/2006/relationships/image" Target="../media/image10.png"/><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49" Type="http://schemas.openxmlformats.org/officeDocument/2006/relationships/diagramLayout" Target="../diagrams/layout10.xml"/><Relationship Id="rId57" Type="http://schemas.openxmlformats.org/officeDocument/2006/relationships/image" Target="../media/image9.jpeg"/><Relationship Id="rId61" Type="http://schemas.openxmlformats.org/officeDocument/2006/relationships/image" Target="../media/image13.jpeg"/><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4" Type="http://schemas.openxmlformats.org/officeDocument/2006/relationships/diagramLayout" Target="../diagrams/layout9.xml"/><Relationship Id="rId52" Type="http://schemas.microsoft.com/office/2007/relationships/diagramDrawing" Target="../diagrams/drawing10.xml"/><Relationship Id="rId60" Type="http://schemas.openxmlformats.org/officeDocument/2006/relationships/image" Target="../media/image12.jpe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 Id="rId43" Type="http://schemas.openxmlformats.org/officeDocument/2006/relationships/diagramData" Target="../diagrams/data9.xml"/><Relationship Id="rId48" Type="http://schemas.openxmlformats.org/officeDocument/2006/relationships/diagramData" Target="../diagrams/data10.xml"/><Relationship Id="rId56" Type="http://schemas.openxmlformats.org/officeDocument/2006/relationships/image" Target="../media/image8.jpeg"/><Relationship Id="rId8" Type="http://schemas.openxmlformats.org/officeDocument/2006/relationships/diagramData" Target="../diagrams/data2.xml"/><Relationship Id="rId51" Type="http://schemas.openxmlformats.org/officeDocument/2006/relationships/diagramColors" Target="../diagrams/colors10.xml"/><Relationship Id="rId3" Type="http://schemas.openxmlformats.org/officeDocument/2006/relationships/diagramData" Target="../diagrams/data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46" Type="http://schemas.openxmlformats.org/officeDocument/2006/relationships/diagramColors" Target="../diagrams/colors9.xml"/><Relationship Id="rId59"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virtual-na.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This is a bare bones draft of narrative for a possible Public Information PSA for Virtual Narcotics Anonymous Recovery Meetings </a:t>
            </a:r>
            <a:endParaRPr lang="en-GB" dirty="0"/>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63688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68" y="311090"/>
            <a:ext cx="7725440" cy="6210648"/>
          </a:xfrm>
          <a:prstGeom prst="rect">
            <a:avLst/>
          </a:prstGeom>
        </p:spPr>
      </p:pic>
      <p:sp>
        <p:nvSpPr>
          <p:cNvPr id="14" name="TextBox 13"/>
          <p:cNvSpPr txBox="1"/>
          <p:nvPr/>
        </p:nvSpPr>
        <p:spPr>
          <a:xfrm>
            <a:off x="6700764" y="4439559"/>
            <a:ext cx="1224136" cy="430887"/>
          </a:xfrm>
          <a:prstGeom prst="rect">
            <a:avLst/>
          </a:prstGeom>
          <a:noFill/>
        </p:spPr>
        <p:txBody>
          <a:bodyPr wrap="square" rtlCol="0">
            <a:spAutoFit/>
          </a:bodyPr>
          <a:lstStyle/>
          <a:p>
            <a:r>
              <a:rPr lang="en-GB" sz="1100" b="1" dirty="0" smtClean="0">
                <a:solidFill>
                  <a:schemeClr val="bg1"/>
                </a:solidFill>
              </a:rPr>
              <a:t>Australian </a:t>
            </a:r>
          </a:p>
          <a:p>
            <a:r>
              <a:rPr lang="en-GB" sz="1100" b="1" dirty="0" smtClean="0">
                <a:solidFill>
                  <a:schemeClr val="bg1"/>
                </a:solidFill>
              </a:rPr>
              <a:t>Online meetings</a:t>
            </a:r>
          </a:p>
        </p:txBody>
      </p:sp>
      <p:sp>
        <p:nvSpPr>
          <p:cNvPr id="15" name="TextBox 14"/>
          <p:cNvSpPr txBox="1"/>
          <p:nvPr/>
        </p:nvSpPr>
        <p:spPr>
          <a:xfrm>
            <a:off x="3254192" y="2343330"/>
            <a:ext cx="1368152" cy="430887"/>
          </a:xfrm>
          <a:prstGeom prst="rect">
            <a:avLst/>
          </a:prstGeom>
          <a:noFill/>
        </p:spPr>
        <p:txBody>
          <a:bodyPr wrap="square" rtlCol="0">
            <a:spAutoFit/>
          </a:bodyPr>
          <a:lstStyle/>
          <a:p>
            <a:r>
              <a:rPr lang="en-GB" sz="1100" b="1" dirty="0" smtClean="0">
                <a:solidFill>
                  <a:schemeClr val="bg1"/>
                </a:solidFill>
              </a:rPr>
              <a:t> UK English </a:t>
            </a:r>
            <a:r>
              <a:rPr lang="en-GB" sz="1000" b="1" dirty="0" smtClean="0">
                <a:solidFill>
                  <a:schemeClr val="bg1"/>
                </a:solidFill>
              </a:rPr>
              <a:t>Online</a:t>
            </a:r>
            <a:r>
              <a:rPr lang="en-GB" sz="1100" b="1" dirty="0" smtClean="0">
                <a:solidFill>
                  <a:schemeClr val="bg1"/>
                </a:solidFill>
              </a:rPr>
              <a:t> meetings</a:t>
            </a:r>
            <a:endParaRPr lang="en-GB" sz="1100" b="1" dirty="0">
              <a:solidFill>
                <a:schemeClr val="bg1"/>
              </a:solidFill>
            </a:endParaRPr>
          </a:p>
        </p:txBody>
      </p:sp>
      <p:sp>
        <p:nvSpPr>
          <p:cNvPr id="16" name="TextBox 15"/>
          <p:cNvSpPr txBox="1"/>
          <p:nvPr/>
        </p:nvSpPr>
        <p:spPr>
          <a:xfrm>
            <a:off x="1475656" y="2754226"/>
            <a:ext cx="1440160" cy="415498"/>
          </a:xfrm>
          <a:prstGeom prst="rect">
            <a:avLst/>
          </a:prstGeom>
          <a:noFill/>
        </p:spPr>
        <p:txBody>
          <a:bodyPr wrap="square" rtlCol="0">
            <a:spAutoFit/>
          </a:bodyPr>
          <a:lstStyle/>
          <a:p>
            <a:r>
              <a:rPr lang="en-GB" sz="1050" b="1" dirty="0" smtClean="0">
                <a:solidFill>
                  <a:schemeClr val="bg1"/>
                </a:solidFill>
              </a:rPr>
              <a:t>US Phoneline meetings </a:t>
            </a:r>
            <a:endParaRPr lang="en-GB" sz="1050" b="1" dirty="0">
              <a:solidFill>
                <a:schemeClr val="bg1"/>
              </a:solidFill>
            </a:endParaRPr>
          </a:p>
        </p:txBody>
      </p:sp>
      <p:sp>
        <p:nvSpPr>
          <p:cNvPr id="4" name="TextBox 3"/>
          <p:cNvSpPr txBox="1"/>
          <p:nvPr/>
        </p:nvSpPr>
        <p:spPr>
          <a:xfrm>
            <a:off x="3302708" y="3056061"/>
            <a:ext cx="1296144" cy="430887"/>
          </a:xfrm>
          <a:prstGeom prst="rect">
            <a:avLst/>
          </a:prstGeom>
          <a:noFill/>
        </p:spPr>
        <p:txBody>
          <a:bodyPr wrap="square" rtlCol="0">
            <a:spAutoFit/>
          </a:bodyPr>
          <a:lstStyle/>
          <a:p>
            <a:r>
              <a:rPr lang="en-GB" sz="1050" b="1" dirty="0" smtClean="0">
                <a:solidFill>
                  <a:schemeClr val="bg1"/>
                </a:solidFill>
              </a:rPr>
              <a:t>Portuguese</a:t>
            </a:r>
          </a:p>
          <a:p>
            <a:r>
              <a:rPr lang="en-GB" sz="1050" b="1" dirty="0" smtClean="0">
                <a:solidFill>
                  <a:schemeClr val="bg1"/>
                </a:solidFill>
              </a:rPr>
              <a:t>Online Meetings</a:t>
            </a:r>
            <a:endParaRPr lang="en-GB" sz="1050" b="1" dirty="0">
              <a:solidFill>
                <a:schemeClr val="bg1"/>
              </a:solidFill>
            </a:endParaRPr>
          </a:p>
        </p:txBody>
      </p:sp>
      <p:sp>
        <p:nvSpPr>
          <p:cNvPr id="10" name="TextBox 9"/>
          <p:cNvSpPr txBox="1"/>
          <p:nvPr/>
        </p:nvSpPr>
        <p:spPr>
          <a:xfrm>
            <a:off x="1763688" y="3057436"/>
            <a:ext cx="1368152" cy="430887"/>
          </a:xfrm>
          <a:prstGeom prst="rect">
            <a:avLst/>
          </a:prstGeom>
          <a:noFill/>
        </p:spPr>
        <p:txBody>
          <a:bodyPr wrap="square" rtlCol="0">
            <a:spAutoFit/>
          </a:bodyPr>
          <a:lstStyle/>
          <a:p>
            <a:r>
              <a:rPr lang="en-GB" sz="1100" dirty="0" smtClean="0">
                <a:solidFill>
                  <a:schemeClr val="bg1"/>
                </a:solidFill>
              </a:rPr>
              <a:t> </a:t>
            </a:r>
            <a:r>
              <a:rPr lang="en-GB" sz="1100" b="1" dirty="0" smtClean="0">
                <a:solidFill>
                  <a:schemeClr val="bg1"/>
                </a:solidFill>
              </a:rPr>
              <a:t>US  English Online meetings</a:t>
            </a:r>
            <a:endParaRPr lang="en-GB" sz="1100" b="1" dirty="0">
              <a:solidFill>
                <a:schemeClr val="bg1"/>
              </a:solidFill>
            </a:endParaRPr>
          </a:p>
        </p:txBody>
      </p:sp>
      <p:sp>
        <p:nvSpPr>
          <p:cNvPr id="18" name="TextBox 17"/>
          <p:cNvSpPr txBox="1"/>
          <p:nvPr/>
        </p:nvSpPr>
        <p:spPr>
          <a:xfrm>
            <a:off x="4283968" y="3169724"/>
            <a:ext cx="1182428" cy="415498"/>
          </a:xfrm>
          <a:prstGeom prst="rect">
            <a:avLst/>
          </a:prstGeom>
          <a:noFill/>
        </p:spPr>
        <p:txBody>
          <a:bodyPr wrap="square" rtlCol="0">
            <a:spAutoFit/>
          </a:bodyPr>
          <a:lstStyle/>
          <a:p>
            <a:r>
              <a:rPr lang="en-GB" sz="1050" b="1" dirty="0" smtClean="0">
                <a:solidFill>
                  <a:schemeClr val="bg1"/>
                </a:solidFill>
              </a:rPr>
              <a:t>Spanish </a:t>
            </a:r>
          </a:p>
          <a:p>
            <a:r>
              <a:rPr lang="en-GB" sz="1050" b="1" dirty="0" smtClean="0">
                <a:solidFill>
                  <a:schemeClr val="bg1"/>
                </a:solidFill>
              </a:rPr>
              <a:t>Online Meetings</a:t>
            </a:r>
            <a:endParaRPr lang="en-GB" sz="1050" b="1" dirty="0">
              <a:solidFill>
                <a:schemeClr val="bg1"/>
              </a:solidFill>
            </a:endParaRPr>
          </a:p>
        </p:txBody>
      </p:sp>
      <p:sp>
        <p:nvSpPr>
          <p:cNvPr id="20" name="TextBox 19"/>
          <p:cNvSpPr txBox="1"/>
          <p:nvPr/>
        </p:nvSpPr>
        <p:spPr>
          <a:xfrm>
            <a:off x="1958048" y="4430448"/>
            <a:ext cx="1296144" cy="430887"/>
          </a:xfrm>
          <a:prstGeom prst="rect">
            <a:avLst/>
          </a:prstGeom>
          <a:noFill/>
        </p:spPr>
        <p:txBody>
          <a:bodyPr wrap="square" rtlCol="0">
            <a:spAutoFit/>
          </a:bodyPr>
          <a:lstStyle/>
          <a:p>
            <a:r>
              <a:rPr lang="en-GB" sz="1050" b="1" dirty="0" smtClean="0">
                <a:solidFill>
                  <a:schemeClr val="bg1"/>
                </a:solidFill>
              </a:rPr>
              <a:t>Spanish </a:t>
            </a:r>
          </a:p>
          <a:p>
            <a:r>
              <a:rPr lang="en-GB" sz="1050" b="1" dirty="0" smtClean="0">
                <a:solidFill>
                  <a:schemeClr val="bg1"/>
                </a:solidFill>
              </a:rPr>
              <a:t>Online Meetings</a:t>
            </a:r>
            <a:endParaRPr lang="en-GB" sz="1050" b="1" dirty="0">
              <a:solidFill>
                <a:schemeClr val="bg1"/>
              </a:solidFill>
            </a:endParaRPr>
          </a:p>
        </p:txBody>
      </p:sp>
      <p:sp>
        <p:nvSpPr>
          <p:cNvPr id="21" name="TextBox 20"/>
          <p:cNvSpPr txBox="1"/>
          <p:nvPr/>
        </p:nvSpPr>
        <p:spPr>
          <a:xfrm>
            <a:off x="3131840" y="4077072"/>
            <a:ext cx="1296144" cy="430887"/>
          </a:xfrm>
          <a:prstGeom prst="rect">
            <a:avLst/>
          </a:prstGeom>
          <a:noFill/>
        </p:spPr>
        <p:txBody>
          <a:bodyPr wrap="square" rtlCol="0">
            <a:spAutoFit/>
          </a:bodyPr>
          <a:lstStyle/>
          <a:p>
            <a:r>
              <a:rPr lang="en-GB" sz="1050" b="1" dirty="0" smtClean="0">
                <a:solidFill>
                  <a:schemeClr val="bg1"/>
                </a:solidFill>
              </a:rPr>
              <a:t>Portuguese</a:t>
            </a:r>
          </a:p>
          <a:p>
            <a:r>
              <a:rPr lang="en-GB" sz="1050" b="1" dirty="0" smtClean="0">
                <a:solidFill>
                  <a:schemeClr val="bg1"/>
                </a:solidFill>
              </a:rPr>
              <a:t>Online Meetings</a:t>
            </a:r>
            <a:endParaRPr lang="en-GB" sz="1050" b="1" dirty="0">
              <a:solidFill>
                <a:schemeClr val="bg1"/>
              </a:solidFill>
            </a:endParaRPr>
          </a:p>
        </p:txBody>
      </p:sp>
      <p:sp>
        <p:nvSpPr>
          <p:cNvPr id="12" name="TextBox 11"/>
          <p:cNvSpPr txBox="1"/>
          <p:nvPr/>
        </p:nvSpPr>
        <p:spPr>
          <a:xfrm>
            <a:off x="971600" y="5835926"/>
            <a:ext cx="6840760" cy="461665"/>
          </a:xfrm>
          <a:prstGeom prst="rect">
            <a:avLst/>
          </a:prstGeom>
          <a:noFill/>
        </p:spPr>
        <p:txBody>
          <a:bodyPr wrap="square" rtlCol="0">
            <a:spAutoFit/>
          </a:bodyPr>
          <a:lstStyle/>
          <a:p>
            <a:pPr algn="ctr"/>
            <a:r>
              <a:rPr lang="en-GB" sz="2400" b="1" dirty="0" smtClean="0">
                <a:latin typeface="Baskerville Old Face" panose="02020602080505020303" pitchFamily="18" charset="0"/>
              </a:rPr>
              <a:t>Virtual NA meetings are popping up across the world</a:t>
            </a:r>
            <a:endParaRPr lang="en-GB" sz="2400" b="1" dirty="0">
              <a:latin typeface="Baskerville Old Face" panose="02020602080505020303" pitchFamily="18" charset="0"/>
            </a:endParaRP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65025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68" y="311090"/>
            <a:ext cx="7725440" cy="6210648"/>
          </a:xfrm>
          <a:prstGeom prst="rect">
            <a:avLst/>
          </a:prstGeom>
        </p:spPr>
      </p:pic>
      <p:sp>
        <p:nvSpPr>
          <p:cNvPr id="14" name="TextBox 13"/>
          <p:cNvSpPr txBox="1"/>
          <p:nvPr/>
        </p:nvSpPr>
        <p:spPr>
          <a:xfrm>
            <a:off x="6700764" y="4439559"/>
            <a:ext cx="1224136" cy="430887"/>
          </a:xfrm>
          <a:prstGeom prst="rect">
            <a:avLst/>
          </a:prstGeom>
          <a:noFill/>
        </p:spPr>
        <p:txBody>
          <a:bodyPr wrap="square" rtlCol="0">
            <a:spAutoFit/>
          </a:bodyPr>
          <a:lstStyle/>
          <a:p>
            <a:r>
              <a:rPr lang="en-GB" sz="1100" b="1" dirty="0" smtClean="0">
                <a:solidFill>
                  <a:schemeClr val="bg1"/>
                </a:solidFill>
              </a:rPr>
              <a:t>Australian </a:t>
            </a:r>
          </a:p>
          <a:p>
            <a:r>
              <a:rPr lang="en-GB" sz="1100" b="1" dirty="0" smtClean="0">
                <a:solidFill>
                  <a:schemeClr val="bg1"/>
                </a:solidFill>
              </a:rPr>
              <a:t>Online meetings</a:t>
            </a:r>
          </a:p>
        </p:txBody>
      </p:sp>
      <p:sp>
        <p:nvSpPr>
          <p:cNvPr id="15" name="TextBox 14"/>
          <p:cNvSpPr txBox="1"/>
          <p:nvPr/>
        </p:nvSpPr>
        <p:spPr>
          <a:xfrm>
            <a:off x="3254192" y="2343330"/>
            <a:ext cx="1368152" cy="430887"/>
          </a:xfrm>
          <a:prstGeom prst="rect">
            <a:avLst/>
          </a:prstGeom>
          <a:noFill/>
        </p:spPr>
        <p:txBody>
          <a:bodyPr wrap="square" rtlCol="0">
            <a:spAutoFit/>
          </a:bodyPr>
          <a:lstStyle/>
          <a:p>
            <a:r>
              <a:rPr lang="en-GB" sz="1100" b="1" dirty="0" smtClean="0">
                <a:solidFill>
                  <a:schemeClr val="bg1"/>
                </a:solidFill>
              </a:rPr>
              <a:t> UK English </a:t>
            </a:r>
            <a:r>
              <a:rPr lang="en-GB" sz="1000" b="1" dirty="0" smtClean="0">
                <a:solidFill>
                  <a:schemeClr val="bg1"/>
                </a:solidFill>
              </a:rPr>
              <a:t>Online</a:t>
            </a:r>
            <a:r>
              <a:rPr lang="en-GB" sz="1100" b="1" dirty="0" smtClean="0">
                <a:solidFill>
                  <a:schemeClr val="bg1"/>
                </a:solidFill>
              </a:rPr>
              <a:t> meetings</a:t>
            </a:r>
            <a:endParaRPr lang="en-GB" sz="1100" b="1" dirty="0">
              <a:solidFill>
                <a:schemeClr val="bg1"/>
              </a:solidFill>
            </a:endParaRPr>
          </a:p>
        </p:txBody>
      </p:sp>
      <p:sp>
        <p:nvSpPr>
          <p:cNvPr id="16" name="TextBox 15"/>
          <p:cNvSpPr txBox="1"/>
          <p:nvPr/>
        </p:nvSpPr>
        <p:spPr>
          <a:xfrm>
            <a:off x="1475656" y="2754226"/>
            <a:ext cx="1440160" cy="415498"/>
          </a:xfrm>
          <a:prstGeom prst="rect">
            <a:avLst/>
          </a:prstGeom>
          <a:noFill/>
        </p:spPr>
        <p:txBody>
          <a:bodyPr wrap="square" rtlCol="0">
            <a:spAutoFit/>
          </a:bodyPr>
          <a:lstStyle/>
          <a:p>
            <a:r>
              <a:rPr lang="en-GB" sz="1050" b="1" dirty="0" smtClean="0">
                <a:solidFill>
                  <a:schemeClr val="bg1"/>
                </a:solidFill>
              </a:rPr>
              <a:t>US Phoneline meetings </a:t>
            </a:r>
            <a:endParaRPr lang="en-GB" sz="1050" b="1" dirty="0">
              <a:solidFill>
                <a:schemeClr val="bg1"/>
              </a:solidFill>
            </a:endParaRPr>
          </a:p>
        </p:txBody>
      </p:sp>
      <p:sp>
        <p:nvSpPr>
          <p:cNvPr id="17" name="TextBox 16"/>
          <p:cNvSpPr txBox="1"/>
          <p:nvPr/>
        </p:nvSpPr>
        <p:spPr>
          <a:xfrm>
            <a:off x="3258132" y="2774217"/>
            <a:ext cx="1296144" cy="400110"/>
          </a:xfrm>
          <a:prstGeom prst="rect">
            <a:avLst/>
          </a:prstGeom>
          <a:noFill/>
        </p:spPr>
        <p:txBody>
          <a:bodyPr wrap="square" rtlCol="0">
            <a:spAutoFit/>
          </a:bodyPr>
          <a:lstStyle/>
          <a:p>
            <a:r>
              <a:rPr lang="en-GB" sz="1000" b="1" dirty="0" smtClean="0">
                <a:solidFill>
                  <a:schemeClr val="bg1"/>
                </a:solidFill>
              </a:rPr>
              <a:t>French Online and </a:t>
            </a:r>
          </a:p>
          <a:p>
            <a:r>
              <a:rPr lang="en-GB" sz="1000" b="1" dirty="0" smtClean="0">
                <a:solidFill>
                  <a:schemeClr val="bg1"/>
                </a:solidFill>
              </a:rPr>
              <a:t>Phone line meetings </a:t>
            </a:r>
            <a:endParaRPr lang="en-GB" sz="1000" b="1" dirty="0">
              <a:solidFill>
                <a:schemeClr val="bg1"/>
              </a:solidFill>
            </a:endParaRPr>
          </a:p>
        </p:txBody>
      </p:sp>
      <p:sp>
        <p:nvSpPr>
          <p:cNvPr id="2" name="TextBox 1"/>
          <p:cNvSpPr txBox="1"/>
          <p:nvPr/>
        </p:nvSpPr>
        <p:spPr>
          <a:xfrm>
            <a:off x="4649712" y="2805586"/>
            <a:ext cx="1512168" cy="400110"/>
          </a:xfrm>
          <a:prstGeom prst="rect">
            <a:avLst/>
          </a:prstGeom>
          <a:noFill/>
        </p:spPr>
        <p:txBody>
          <a:bodyPr wrap="square" rtlCol="0">
            <a:spAutoFit/>
          </a:bodyPr>
          <a:lstStyle/>
          <a:p>
            <a:r>
              <a:rPr lang="en-GB" sz="1000" b="1" dirty="0" smtClean="0">
                <a:solidFill>
                  <a:schemeClr val="bg1"/>
                </a:solidFill>
              </a:rPr>
              <a:t>Italian </a:t>
            </a:r>
          </a:p>
          <a:p>
            <a:r>
              <a:rPr lang="en-GB" sz="1000" b="1" dirty="0" smtClean="0">
                <a:solidFill>
                  <a:schemeClr val="bg1"/>
                </a:solidFill>
              </a:rPr>
              <a:t>Online meetings</a:t>
            </a:r>
            <a:endParaRPr lang="en-GB" sz="1000" b="1" dirty="0">
              <a:solidFill>
                <a:schemeClr val="bg1"/>
              </a:solidFill>
            </a:endParaRPr>
          </a:p>
        </p:txBody>
      </p:sp>
      <p:sp>
        <p:nvSpPr>
          <p:cNvPr id="4" name="TextBox 3"/>
          <p:cNvSpPr txBox="1"/>
          <p:nvPr/>
        </p:nvSpPr>
        <p:spPr>
          <a:xfrm>
            <a:off x="3302708" y="3056061"/>
            <a:ext cx="1296144" cy="430887"/>
          </a:xfrm>
          <a:prstGeom prst="rect">
            <a:avLst/>
          </a:prstGeom>
          <a:noFill/>
        </p:spPr>
        <p:txBody>
          <a:bodyPr wrap="square" rtlCol="0">
            <a:spAutoFit/>
          </a:bodyPr>
          <a:lstStyle/>
          <a:p>
            <a:r>
              <a:rPr lang="en-GB" sz="1050" b="1" dirty="0" smtClean="0">
                <a:solidFill>
                  <a:schemeClr val="bg1"/>
                </a:solidFill>
              </a:rPr>
              <a:t>Portuguese</a:t>
            </a:r>
          </a:p>
          <a:p>
            <a:r>
              <a:rPr lang="en-GB" sz="1050" b="1" dirty="0" smtClean="0">
                <a:solidFill>
                  <a:schemeClr val="bg1"/>
                </a:solidFill>
              </a:rPr>
              <a:t>Online Meetings</a:t>
            </a:r>
            <a:endParaRPr lang="en-GB" sz="1050" b="1" dirty="0">
              <a:solidFill>
                <a:schemeClr val="bg1"/>
              </a:solidFill>
            </a:endParaRPr>
          </a:p>
        </p:txBody>
      </p:sp>
      <p:sp>
        <p:nvSpPr>
          <p:cNvPr id="10" name="TextBox 9"/>
          <p:cNvSpPr txBox="1"/>
          <p:nvPr/>
        </p:nvSpPr>
        <p:spPr>
          <a:xfrm>
            <a:off x="1763688" y="3057436"/>
            <a:ext cx="1368152" cy="430887"/>
          </a:xfrm>
          <a:prstGeom prst="rect">
            <a:avLst/>
          </a:prstGeom>
          <a:noFill/>
        </p:spPr>
        <p:txBody>
          <a:bodyPr wrap="square" rtlCol="0">
            <a:spAutoFit/>
          </a:bodyPr>
          <a:lstStyle/>
          <a:p>
            <a:r>
              <a:rPr lang="en-GB" sz="1100" dirty="0" smtClean="0">
                <a:solidFill>
                  <a:schemeClr val="bg1"/>
                </a:solidFill>
              </a:rPr>
              <a:t> </a:t>
            </a:r>
            <a:r>
              <a:rPr lang="en-GB" sz="1100" b="1" dirty="0" smtClean="0">
                <a:solidFill>
                  <a:schemeClr val="bg1"/>
                </a:solidFill>
              </a:rPr>
              <a:t>US  English Online meetings</a:t>
            </a:r>
            <a:endParaRPr lang="en-GB" sz="1100" b="1" dirty="0">
              <a:solidFill>
                <a:schemeClr val="bg1"/>
              </a:solidFill>
            </a:endParaRPr>
          </a:p>
        </p:txBody>
      </p:sp>
      <p:sp>
        <p:nvSpPr>
          <p:cNvPr id="18" name="TextBox 17"/>
          <p:cNvSpPr txBox="1"/>
          <p:nvPr/>
        </p:nvSpPr>
        <p:spPr>
          <a:xfrm>
            <a:off x="4395372" y="3212792"/>
            <a:ext cx="1182428" cy="415498"/>
          </a:xfrm>
          <a:prstGeom prst="rect">
            <a:avLst/>
          </a:prstGeom>
          <a:noFill/>
        </p:spPr>
        <p:txBody>
          <a:bodyPr wrap="square" rtlCol="0">
            <a:spAutoFit/>
          </a:bodyPr>
          <a:lstStyle/>
          <a:p>
            <a:r>
              <a:rPr lang="en-GB" sz="1050" b="1" dirty="0" smtClean="0">
                <a:solidFill>
                  <a:schemeClr val="bg1"/>
                </a:solidFill>
              </a:rPr>
              <a:t>Spanish </a:t>
            </a:r>
          </a:p>
          <a:p>
            <a:r>
              <a:rPr lang="en-GB" sz="1050" b="1" dirty="0" smtClean="0">
                <a:solidFill>
                  <a:schemeClr val="bg1"/>
                </a:solidFill>
              </a:rPr>
              <a:t>Online Meetings</a:t>
            </a:r>
            <a:endParaRPr lang="en-GB" sz="1050" b="1" dirty="0">
              <a:solidFill>
                <a:schemeClr val="bg1"/>
              </a:solidFill>
            </a:endParaRPr>
          </a:p>
        </p:txBody>
      </p:sp>
      <p:sp>
        <p:nvSpPr>
          <p:cNvPr id="20" name="TextBox 19"/>
          <p:cNvSpPr txBox="1"/>
          <p:nvPr/>
        </p:nvSpPr>
        <p:spPr>
          <a:xfrm>
            <a:off x="1958048" y="4430448"/>
            <a:ext cx="1296144" cy="430887"/>
          </a:xfrm>
          <a:prstGeom prst="rect">
            <a:avLst/>
          </a:prstGeom>
          <a:noFill/>
        </p:spPr>
        <p:txBody>
          <a:bodyPr wrap="square" rtlCol="0">
            <a:spAutoFit/>
          </a:bodyPr>
          <a:lstStyle/>
          <a:p>
            <a:r>
              <a:rPr lang="en-GB" sz="1050" b="1" dirty="0" smtClean="0">
                <a:solidFill>
                  <a:schemeClr val="bg1"/>
                </a:solidFill>
              </a:rPr>
              <a:t>Spanish </a:t>
            </a:r>
          </a:p>
          <a:p>
            <a:r>
              <a:rPr lang="en-GB" sz="1050" b="1" dirty="0" smtClean="0">
                <a:solidFill>
                  <a:schemeClr val="bg1"/>
                </a:solidFill>
              </a:rPr>
              <a:t>Online Meetings</a:t>
            </a:r>
            <a:endParaRPr lang="en-GB" sz="1050" b="1" dirty="0">
              <a:solidFill>
                <a:schemeClr val="bg1"/>
              </a:solidFill>
            </a:endParaRPr>
          </a:p>
        </p:txBody>
      </p:sp>
      <p:sp>
        <p:nvSpPr>
          <p:cNvPr id="21" name="TextBox 20"/>
          <p:cNvSpPr txBox="1"/>
          <p:nvPr/>
        </p:nvSpPr>
        <p:spPr>
          <a:xfrm>
            <a:off x="3131840" y="4077072"/>
            <a:ext cx="1296144" cy="430887"/>
          </a:xfrm>
          <a:prstGeom prst="rect">
            <a:avLst/>
          </a:prstGeom>
          <a:noFill/>
        </p:spPr>
        <p:txBody>
          <a:bodyPr wrap="square" rtlCol="0">
            <a:spAutoFit/>
          </a:bodyPr>
          <a:lstStyle/>
          <a:p>
            <a:r>
              <a:rPr lang="en-GB" sz="1050" b="1" dirty="0" smtClean="0">
                <a:solidFill>
                  <a:schemeClr val="bg1"/>
                </a:solidFill>
              </a:rPr>
              <a:t>Portuguese</a:t>
            </a:r>
          </a:p>
          <a:p>
            <a:r>
              <a:rPr lang="en-GB" sz="1050" b="1" dirty="0" smtClean="0">
                <a:solidFill>
                  <a:schemeClr val="bg1"/>
                </a:solidFill>
              </a:rPr>
              <a:t>Online Meetings</a:t>
            </a:r>
            <a:endParaRPr lang="en-GB" sz="1050" b="1" dirty="0">
              <a:solidFill>
                <a:schemeClr val="bg1"/>
              </a:solidFill>
            </a:endParaRPr>
          </a:p>
        </p:txBody>
      </p:sp>
      <p:sp>
        <p:nvSpPr>
          <p:cNvPr id="22" name="TextBox 21"/>
          <p:cNvSpPr txBox="1"/>
          <p:nvPr/>
        </p:nvSpPr>
        <p:spPr>
          <a:xfrm>
            <a:off x="971600" y="5835926"/>
            <a:ext cx="6840760" cy="830997"/>
          </a:xfrm>
          <a:prstGeom prst="rect">
            <a:avLst/>
          </a:prstGeom>
          <a:noFill/>
        </p:spPr>
        <p:txBody>
          <a:bodyPr wrap="square" rtlCol="0">
            <a:spAutoFit/>
          </a:bodyPr>
          <a:lstStyle/>
          <a:p>
            <a:pPr algn="ctr"/>
            <a:r>
              <a:rPr lang="en-GB" sz="2400" b="1" dirty="0" smtClean="0">
                <a:latin typeface="Baskerville Old Face" panose="02020602080505020303" pitchFamily="18" charset="0"/>
              </a:rPr>
              <a:t>Virtual NA recovery meetings are popping up across the world</a:t>
            </a:r>
            <a:endParaRPr lang="en-GB" sz="2400" b="1" dirty="0">
              <a:latin typeface="Baskerville Old Face" panose="02020602080505020303" pitchFamily="18" charset="0"/>
            </a:endParaRPr>
          </a:p>
        </p:txBody>
      </p:sp>
      <p:sp>
        <p:nvSpPr>
          <p:cNvPr id="3" name="Footer Placeholder 2"/>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81542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68" y="311090"/>
            <a:ext cx="7725440" cy="6210648"/>
          </a:xfrm>
          <a:prstGeom prst="rect">
            <a:avLst/>
          </a:prstGeom>
        </p:spPr>
      </p:pic>
      <p:sp>
        <p:nvSpPr>
          <p:cNvPr id="14" name="TextBox 13"/>
          <p:cNvSpPr txBox="1"/>
          <p:nvPr/>
        </p:nvSpPr>
        <p:spPr>
          <a:xfrm>
            <a:off x="6700764" y="4439559"/>
            <a:ext cx="1224136" cy="430887"/>
          </a:xfrm>
          <a:prstGeom prst="rect">
            <a:avLst/>
          </a:prstGeom>
          <a:noFill/>
        </p:spPr>
        <p:txBody>
          <a:bodyPr wrap="square" rtlCol="0">
            <a:spAutoFit/>
          </a:bodyPr>
          <a:lstStyle/>
          <a:p>
            <a:r>
              <a:rPr lang="en-GB" sz="1100" b="1" dirty="0" smtClean="0">
                <a:solidFill>
                  <a:schemeClr val="bg1"/>
                </a:solidFill>
              </a:rPr>
              <a:t>Australian </a:t>
            </a:r>
          </a:p>
          <a:p>
            <a:r>
              <a:rPr lang="en-GB" sz="1100" b="1" dirty="0" smtClean="0">
                <a:solidFill>
                  <a:schemeClr val="bg1"/>
                </a:solidFill>
              </a:rPr>
              <a:t>Online meetings</a:t>
            </a:r>
          </a:p>
        </p:txBody>
      </p:sp>
      <p:sp>
        <p:nvSpPr>
          <p:cNvPr id="15" name="TextBox 14"/>
          <p:cNvSpPr txBox="1"/>
          <p:nvPr/>
        </p:nvSpPr>
        <p:spPr>
          <a:xfrm>
            <a:off x="3254192" y="2343330"/>
            <a:ext cx="1368152" cy="430887"/>
          </a:xfrm>
          <a:prstGeom prst="rect">
            <a:avLst/>
          </a:prstGeom>
          <a:noFill/>
        </p:spPr>
        <p:txBody>
          <a:bodyPr wrap="square" rtlCol="0">
            <a:spAutoFit/>
          </a:bodyPr>
          <a:lstStyle/>
          <a:p>
            <a:r>
              <a:rPr lang="en-GB" sz="1100" b="1" dirty="0" smtClean="0">
                <a:solidFill>
                  <a:schemeClr val="bg1"/>
                </a:solidFill>
              </a:rPr>
              <a:t> UK English </a:t>
            </a:r>
            <a:r>
              <a:rPr lang="en-GB" sz="1000" b="1" dirty="0" smtClean="0">
                <a:solidFill>
                  <a:schemeClr val="bg1"/>
                </a:solidFill>
              </a:rPr>
              <a:t>Online</a:t>
            </a:r>
            <a:r>
              <a:rPr lang="en-GB" sz="1100" b="1" dirty="0" smtClean="0">
                <a:solidFill>
                  <a:schemeClr val="bg1"/>
                </a:solidFill>
              </a:rPr>
              <a:t> meetings</a:t>
            </a:r>
            <a:endParaRPr lang="en-GB" sz="1100" b="1" dirty="0">
              <a:solidFill>
                <a:schemeClr val="bg1"/>
              </a:solidFill>
            </a:endParaRPr>
          </a:p>
        </p:txBody>
      </p:sp>
      <p:sp>
        <p:nvSpPr>
          <p:cNvPr id="16" name="TextBox 15"/>
          <p:cNvSpPr txBox="1"/>
          <p:nvPr/>
        </p:nvSpPr>
        <p:spPr>
          <a:xfrm>
            <a:off x="1475656" y="2754226"/>
            <a:ext cx="1440160" cy="415498"/>
          </a:xfrm>
          <a:prstGeom prst="rect">
            <a:avLst/>
          </a:prstGeom>
          <a:noFill/>
        </p:spPr>
        <p:txBody>
          <a:bodyPr wrap="square" rtlCol="0">
            <a:spAutoFit/>
          </a:bodyPr>
          <a:lstStyle/>
          <a:p>
            <a:r>
              <a:rPr lang="en-GB" sz="1050" b="1" dirty="0" smtClean="0">
                <a:solidFill>
                  <a:schemeClr val="bg1"/>
                </a:solidFill>
              </a:rPr>
              <a:t>US Phoneline meetings </a:t>
            </a:r>
            <a:endParaRPr lang="en-GB" sz="1050" b="1" dirty="0">
              <a:solidFill>
                <a:schemeClr val="bg1"/>
              </a:solidFill>
            </a:endParaRPr>
          </a:p>
        </p:txBody>
      </p:sp>
      <p:sp>
        <p:nvSpPr>
          <p:cNvPr id="17" name="TextBox 16"/>
          <p:cNvSpPr txBox="1"/>
          <p:nvPr/>
        </p:nvSpPr>
        <p:spPr>
          <a:xfrm>
            <a:off x="3258132" y="2774217"/>
            <a:ext cx="1296144" cy="400110"/>
          </a:xfrm>
          <a:prstGeom prst="rect">
            <a:avLst/>
          </a:prstGeom>
          <a:noFill/>
        </p:spPr>
        <p:txBody>
          <a:bodyPr wrap="square" rtlCol="0">
            <a:spAutoFit/>
          </a:bodyPr>
          <a:lstStyle/>
          <a:p>
            <a:r>
              <a:rPr lang="en-GB" sz="1000" b="1" dirty="0" smtClean="0">
                <a:solidFill>
                  <a:schemeClr val="bg1"/>
                </a:solidFill>
              </a:rPr>
              <a:t>French Online and </a:t>
            </a:r>
          </a:p>
          <a:p>
            <a:r>
              <a:rPr lang="en-GB" sz="1000" b="1" dirty="0" smtClean="0">
                <a:solidFill>
                  <a:schemeClr val="bg1"/>
                </a:solidFill>
              </a:rPr>
              <a:t>Phone line meetings </a:t>
            </a:r>
            <a:endParaRPr lang="en-GB" sz="1000" b="1" dirty="0">
              <a:solidFill>
                <a:schemeClr val="bg1"/>
              </a:solidFill>
            </a:endParaRPr>
          </a:p>
        </p:txBody>
      </p:sp>
      <p:sp>
        <p:nvSpPr>
          <p:cNvPr id="2" name="TextBox 1"/>
          <p:cNvSpPr txBox="1"/>
          <p:nvPr/>
        </p:nvSpPr>
        <p:spPr>
          <a:xfrm>
            <a:off x="4734296" y="2801825"/>
            <a:ext cx="1512168" cy="400110"/>
          </a:xfrm>
          <a:prstGeom prst="rect">
            <a:avLst/>
          </a:prstGeom>
          <a:noFill/>
        </p:spPr>
        <p:txBody>
          <a:bodyPr wrap="square" rtlCol="0">
            <a:spAutoFit/>
          </a:bodyPr>
          <a:lstStyle/>
          <a:p>
            <a:r>
              <a:rPr lang="en-GB" sz="1000" b="1" dirty="0" smtClean="0">
                <a:solidFill>
                  <a:schemeClr val="bg1"/>
                </a:solidFill>
              </a:rPr>
              <a:t>Italian </a:t>
            </a:r>
          </a:p>
          <a:p>
            <a:r>
              <a:rPr lang="en-GB" sz="1000" b="1" dirty="0" smtClean="0">
                <a:solidFill>
                  <a:schemeClr val="bg1"/>
                </a:solidFill>
              </a:rPr>
              <a:t>Online meetings</a:t>
            </a:r>
            <a:endParaRPr lang="en-GB" sz="1000" b="1" dirty="0">
              <a:solidFill>
                <a:schemeClr val="bg1"/>
              </a:solidFill>
            </a:endParaRPr>
          </a:p>
        </p:txBody>
      </p:sp>
      <p:sp>
        <p:nvSpPr>
          <p:cNvPr id="4" name="TextBox 3"/>
          <p:cNvSpPr txBox="1"/>
          <p:nvPr/>
        </p:nvSpPr>
        <p:spPr>
          <a:xfrm>
            <a:off x="3302708" y="3056061"/>
            <a:ext cx="1296144" cy="430887"/>
          </a:xfrm>
          <a:prstGeom prst="rect">
            <a:avLst/>
          </a:prstGeom>
          <a:noFill/>
        </p:spPr>
        <p:txBody>
          <a:bodyPr wrap="square" rtlCol="0">
            <a:spAutoFit/>
          </a:bodyPr>
          <a:lstStyle/>
          <a:p>
            <a:r>
              <a:rPr lang="en-GB" sz="1050" b="1" dirty="0" smtClean="0">
                <a:solidFill>
                  <a:schemeClr val="bg1"/>
                </a:solidFill>
              </a:rPr>
              <a:t>Portuguese</a:t>
            </a:r>
          </a:p>
          <a:p>
            <a:r>
              <a:rPr lang="en-GB" sz="1050" b="1" dirty="0" smtClean="0">
                <a:solidFill>
                  <a:schemeClr val="bg1"/>
                </a:solidFill>
              </a:rPr>
              <a:t>Online Meetings</a:t>
            </a:r>
            <a:endParaRPr lang="en-GB" sz="1050" b="1" dirty="0">
              <a:solidFill>
                <a:schemeClr val="bg1"/>
              </a:solidFill>
            </a:endParaRPr>
          </a:p>
        </p:txBody>
      </p:sp>
      <p:sp>
        <p:nvSpPr>
          <p:cNvPr id="10" name="TextBox 9"/>
          <p:cNvSpPr txBox="1"/>
          <p:nvPr/>
        </p:nvSpPr>
        <p:spPr>
          <a:xfrm>
            <a:off x="1763688" y="3057436"/>
            <a:ext cx="1368152" cy="430887"/>
          </a:xfrm>
          <a:prstGeom prst="rect">
            <a:avLst/>
          </a:prstGeom>
          <a:noFill/>
        </p:spPr>
        <p:txBody>
          <a:bodyPr wrap="square" rtlCol="0">
            <a:spAutoFit/>
          </a:bodyPr>
          <a:lstStyle/>
          <a:p>
            <a:r>
              <a:rPr lang="en-GB" sz="1100" dirty="0" smtClean="0">
                <a:solidFill>
                  <a:schemeClr val="bg1"/>
                </a:solidFill>
              </a:rPr>
              <a:t> </a:t>
            </a:r>
            <a:r>
              <a:rPr lang="en-GB" sz="1100" b="1" dirty="0" smtClean="0">
                <a:solidFill>
                  <a:schemeClr val="bg1"/>
                </a:solidFill>
              </a:rPr>
              <a:t>US  English Online meetings</a:t>
            </a:r>
            <a:endParaRPr lang="en-GB" sz="1100" b="1" dirty="0">
              <a:solidFill>
                <a:schemeClr val="bg1"/>
              </a:solidFill>
            </a:endParaRPr>
          </a:p>
        </p:txBody>
      </p:sp>
      <p:sp>
        <p:nvSpPr>
          <p:cNvPr id="18" name="TextBox 17"/>
          <p:cNvSpPr txBox="1"/>
          <p:nvPr/>
        </p:nvSpPr>
        <p:spPr>
          <a:xfrm>
            <a:off x="4395372" y="3271504"/>
            <a:ext cx="1182428" cy="415498"/>
          </a:xfrm>
          <a:prstGeom prst="rect">
            <a:avLst/>
          </a:prstGeom>
          <a:noFill/>
        </p:spPr>
        <p:txBody>
          <a:bodyPr wrap="square" rtlCol="0">
            <a:spAutoFit/>
          </a:bodyPr>
          <a:lstStyle/>
          <a:p>
            <a:r>
              <a:rPr lang="en-GB" sz="1050" b="1" dirty="0" smtClean="0">
                <a:solidFill>
                  <a:schemeClr val="bg1"/>
                </a:solidFill>
              </a:rPr>
              <a:t>Spanish </a:t>
            </a:r>
          </a:p>
          <a:p>
            <a:r>
              <a:rPr lang="en-GB" sz="1050" b="1" dirty="0" smtClean="0">
                <a:solidFill>
                  <a:schemeClr val="bg1"/>
                </a:solidFill>
              </a:rPr>
              <a:t>Online Meetings</a:t>
            </a:r>
            <a:endParaRPr lang="en-GB" sz="1050" b="1" dirty="0">
              <a:solidFill>
                <a:schemeClr val="bg1"/>
              </a:solidFill>
            </a:endParaRPr>
          </a:p>
        </p:txBody>
      </p:sp>
      <p:sp>
        <p:nvSpPr>
          <p:cNvPr id="19" name="TextBox 18"/>
          <p:cNvSpPr txBox="1"/>
          <p:nvPr/>
        </p:nvSpPr>
        <p:spPr>
          <a:xfrm>
            <a:off x="4575988" y="4638372"/>
            <a:ext cx="1296144" cy="430887"/>
          </a:xfrm>
          <a:prstGeom prst="rect">
            <a:avLst/>
          </a:prstGeom>
          <a:noFill/>
        </p:spPr>
        <p:txBody>
          <a:bodyPr wrap="square" rtlCol="0">
            <a:spAutoFit/>
          </a:bodyPr>
          <a:lstStyle/>
          <a:p>
            <a:r>
              <a:rPr lang="en-GB" sz="1050" b="1" dirty="0" smtClean="0">
                <a:solidFill>
                  <a:schemeClr val="bg1"/>
                </a:solidFill>
              </a:rPr>
              <a:t>South African</a:t>
            </a:r>
          </a:p>
          <a:p>
            <a:r>
              <a:rPr lang="en-GB" sz="1050" b="1" dirty="0" smtClean="0">
                <a:solidFill>
                  <a:schemeClr val="bg1"/>
                </a:solidFill>
              </a:rPr>
              <a:t>Online Meetings</a:t>
            </a:r>
            <a:endParaRPr lang="en-GB" sz="1050" b="1" dirty="0">
              <a:solidFill>
                <a:schemeClr val="bg1"/>
              </a:solidFill>
            </a:endParaRPr>
          </a:p>
        </p:txBody>
      </p:sp>
      <p:sp>
        <p:nvSpPr>
          <p:cNvPr id="20" name="TextBox 19"/>
          <p:cNvSpPr txBox="1"/>
          <p:nvPr/>
        </p:nvSpPr>
        <p:spPr>
          <a:xfrm>
            <a:off x="1958048" y="4430448"/>
            <a:ext cx="1296144" cy="430887"/>
          </a:xfrm>
          <a:prstGeom prst="rect">
            <a:avLst/>
          </a:prstGeom>
          <a:noFill/>
        </p:spPr>
        <p:txBody>
          <a:bodyPr wrap="square" rtlCol="0">
            <a:spAutoFit/>
          </a:bodyPr>
          <a:lstStyle/>
          <a:p>
            <a:r>
              <a:rPr lang="en-GB" sz="1050" b="1" dirty="0" smtClean="0">
                <a:solidFill>
                  <a:schemeClr val="bg1"/>
                </a:solidFill>
              </a:rPr>
              <a:t>Spanish </a:t>
            </a:r>
          </a:p>
          <a:p>
            <a:r>
              <a:rPr lang="en-GB" sz="1050" b="1" dirty="0" smtClean="0">
                <a:solidFill>
                  <a:schemeClr val="bg1"/>
                </a:solidFill>
              </a:rPr>
              <a:t>Online Meetings</a:t>
            </a:r>
            <a:endParaRPr lang="en-GB" sz="1050" b="1" dirty="0">
              <a:solidFill>
                <a:schemeClr val="bg1"/>
              </a:solidFill>
            </a:endParaRPr>
          </a:p>
        </p:txBody>
      </p:sp>
      <p:sp>
        <p:nvSpPr>
          <p:cNvPr id="21" name="TextBox 20"/>
          <p:cNvSpPr txBox="1"/>
          <p:nvPr/>
        </p:nvSpPr>
        <p:spPr>
          <a:xfrm>
            <a:off x="3131840" y="4077072"/>
            <a:ext cx="1296144" cy="430887"/>
          </a:xfrm>
          <a:prstGeom prst="rect">
            <a:avLst/>
          </a:prstGeom>
          <a:noFill/>
        </p:spPr>
        <p:txBody>
          <a:bodyPr wrap="square" rtlCol="0">
            <a:spAutoFit/>
          </a:bodyPr>
          <a:lstStyle/>
          <a:p>
            <a:r>
              <a:rPr lang="en-GB" sz="1050" b="1" dirty="0" smtClean="0">
                <a:solidFill>
                  <a:schemeClr val="bg1"/>
                </a:solidFill>
              </a:rPr>
              <a:t>Portuguese</a:t>
            </a:r>
          </a:p>
          <a:p>
            <a:r>
              <a:rPr lang="en-GB" sz="1050" b="1" dirty="0" smtClean="0">
                <a:solidFill>
                  <a:schemeClr val="bg1"/>
                </a:solidFill>
              </a:rPr>
              <a:t>Online Meetings</a:t>
            </a:r>
            <a:endParaRPr lang="en-GB" sz="1050" b="1" dirty="0">
              <a:solidFill>
                <a:schemeClr val="bg1"/>
              </a:solidFill>
            </a:endParaRPr>
          </a:p>
        </p:txBody>
      </p:sp>
      <p:sp>
        <p:nvSpPr>
          <p:cNvPr id="23" name="TextBox 22"/>
          <p:cNvSpPr txBox="1"/>
          <p:nvPr/>
        </p:nvSpPr>
        <p:spPr>
          <a:xfrm>
            <a:off x="971600" y="5835926"/>
            <a:ext cx="6840760" cy="830997"/>
          </a:xfrm>
          <a:prstGeom prst="rect">
            <a:avLst/>
          </a:prstGeom>
          <a:noFill/>
        </p:spPr>
        <p:txBody>
          <a:bodyPr wrap="square" rtlCol="0">
            <a:spAutoFit/>
          </a:bodyPr>
          <a:lstStyle/>
          <a:p>
            <a:pPr algn="ctr"/>
            <a:r>
              <a:rPr lang="en-GB" sz="2400" b="1" dirty="0" smtClean="0">
                <a:latin typeface="Baskerville Old Face" panose="02020602080505020303" pitchFamily="18" charset="0"/>
              </a:rPr>
              <a:t>Virtual NA recovery meetings are popping up across the world</a:t>
            </a:r>
            <a:endParaRPr lang="en-GB" sz="2400" b="1" dirty="0">
              <a:latin typeface="Baskerville Old Face" panose="02020602080505020303" pitchFamily="18" charset="0"/>
            </a:endParaRPr>
          </a:p>
        </p:txBody>
      </p:sp>
      <p:sp>
        <p:nvSpPr>
          <p:cNvPr id="3" name="Footer Placeholder 2"/>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74165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68" y="311090"/>
            <a:ext cx="7725440" cy="6210648"/>
          </a:xfrm>
          <a:prstGeom prst="rect">
            <a:avLst/>
          </a:prstGeom>
        </p:spPr>
      </p:pic>
      <p:sp>
        <p:nvSpPr>
          <p:cNvPr id="14" name="TextBox 13"/>
          <p:cNvSpPr txBox="1"/>
          <p:nvPr/>
        </p:nvSpPr>
        <p:spPr>
          <a:xfrm>
            <a:off x="6700764" y="4439559"/>
            <a:ext cx="1224136" cy="430887"/>
          </a:xfrm>
          <a:prstGeom prst="rect">
            <a:avLst/>
          </a:prstGeom>
          <a:noFill/>
        </p:spPr>
        <p:txBody>
          <a:bodyPr wrap="square" rtlCol="0">
            <a:spAutoFit/>
          </a:bodyPr>
          <a:lstStyle/>
          <a:p>
            <a:r>
              <a:rPr lang="en-GB" sz="1100" b="1" dirty="0" smtClean="0">
                <a:solidFill>
                  <a:schemeClr val="bg1"/>
                </a:solidFill>
              </a:rPr>
              <a:t>Australian </a:t>
            </a:r>
          </a:p>
          <a:p>
            <a:r>
              <a:rPr lang="en-GB" sz="1100" b="1" dirty="0" smtClean="0">
                <a:solidFill>
                  <a:schemeClr val="bg1"/>
                </a:solidFill>
              </a:rPr>
              <a:t>Online meetings</a:t>
            </a:r>
          </a:p>
        </p:txBody>
      </p:sp>
      <p:sp>
        <p:nvSpPr>
          <p:cNvPr id="15" name="TextBox 14"/>
          <p:cNvSpPr txBox="1"/>
          <p:nvPr/>
        </p:nvSpPr>
        <p:spPr>
          <a:xfrm>
            <a:off x="3254192" y="2343330"/>
            <a:ext cx="1368152" cy="430887"/>
          </a:xfrm>
          <a:prstGeom prst="rect">
            <a:avLst/>
          </a:prstGeom>
          <a:noFill/>
        </p:spPr>
        <p:txBody>
          <a:bodyPr wrap="square" rtlCol="0">
            <a:spAutoFit/>
          </a:bodyPr>
          <a:lstStyle/>
          <a:p>
            <a:r>
              <a:rPr lang="en-GB" sz="1100" b="1" dirty="0" smtClean="0">
                <a:solidFill>
                  <a:schemeClr val="bg1"/>
                </a:solidFill>
              </a:rPr>
              <a:t> UK English </a:t>
            </a:r>
            <a:r>
              <a:rPr lang="en-GB" sz="1000" b="1" dirty="0" smtClean="0">
                <a:solidFill>
                  <a:schemeClr val="bg1"/>
                </a:solidFill>
              </a:rPr>
              <a:t>Online</a:t>
            </a:r>
            <a:r>
              <a:rPr lang="en-GB" sz="1100" b="1" dirty="0" smtClean="0">
                <a:solidFill>
                  <a:schemeClr val="bg1"/>
                </a:solidFill>
              </a:rPr>
              <a:t> meetings</a:t>
            </a:r>
            <a:endParaRPr lang="en-GB" sz="1100" b="1" dirty="0">
              <a:solidFill>
                <a:schemeClr val="bg1"/>
              </a:solidFill>
            </a:endParaRPr>
          </a:p>
        </p:txBody>
      </p:sp>
      <p:sp>
        <p:nvSpPr>
          <p:cNvPr id="16" name="TextBox 15"/>
          <p:cNvSpPr txBox="1"/>
          <p:nvPr/>
        </p:nvSpPr>
        <p:spPr>
          <a:xfrm>
            <a:off x="1475656" y="2754226"/>
            <a:ext cx="1440160" cy="415498"/>
          </a:xfrm>
          <a:prstGeom prst="rect">
            <a:avLst/>
          </a:prstGeom>
          <a:noFill/>
        </p:spPr>
        <p:txBody>
          <a:bodyPr wrap="square" rtlCol="0">
            <a:spAutoFit/>
          </a:bodyPr>
          <a:lstStyle/>
          <a:p>
            <a:r>
              <a:rPr lang="en-GB" sz="1050" b="1" dirty="0" smtClean="0">
                <a:solidFill>
                  <a:schemeClr val="bg1"/>
                </a:solidFill>
              </a:rPr>
              <a:t>US Phoneline meetings </a:t>
            </a:r>
            <a:endParaRPr lang="en-GB" sz="1050" b="1" dirty="0">
              <a:solidFill>
                <a:schemeClr val="bg1"/>
              </a:solidFill>
            </a:endParaRPr>
          </a:p>
        </p:txBody>
      </p:sp>
      <p:sp>
        <p:nvSpPr>
          <p:cNvPr id="17" name="TextBox 16"/>
          <p:cNvSpPr txBox="1"/>
          <p:nvPr/>
        </p:nvSpPr>
        <p:spPr>
          <a:xfrm>
            <a:off x="3258132" y="2774217"/>
            <a:ext cx="1296144" cy="400110"/>
          </a:xfrm>
          <a:prstGeom prst="rect">
            <a:avLst/>
          </a:prstGeom>
          <a:noFill/>
        </p:spPr>
        <p:txBody>
          <a:bodyPr wrap="square" rtlCol="0">
            <a:spAutoFit/>
          </a:bodyPr>
          <a:lstStyle/>
          <a:p>
            <a:r>
              <a:rPr lang="en-GB" sz="1000" b="1" dirty="0" smtClean="0">
                <a:solidFill>
                  <a:schemeClr val="bg1"/>
                </a:solidFill>
              </a:rPr>
              <a:t>French Online and </a:t>
            </a:r>
          </a:p>
          <a:p>
            <a:r>
              <a:rPr lang="en-GB" sz="1000" b="1" dirty="0" smtClean="0">
                <a:solidFill>
                  <a:schemeClr val="bg1"/>
                </a:solidFill>
              </a:rPr>
              <a:t>Phone line meetings </a:t>
            </a:r>
            <a:endParaRPr lang="en-GB" sz="1000" b="1" dirty="0">
              <a:solidFill>
                <a:schemeClr val="bg1"/>
              </a:solidFill>
            </a:endParaRPr>
          </a:p>
        </p:txBody>
      </p:sp>
      <p:sp>
        <p:nvSpPr>
          <p:cNvPr id="2" name="TextBox 1"/>
          <p:cNvSpPr txBox="1"/>
          <p:nvPr/>
        </p:nvSpPr>
        <p:spPr>
          <a:xfrm>
            <a:off x="4734296" y="2801825"/>
            <a:ext cx="1512168" cy="400110"/>
          </a:xfrm>
          <a:prstGeom prst="rect">
            <a:avLst/>
          </a:prstGeom>
          <a:noFill/>
        </p:spPr>
        <p:txBody>
          <a:bodyPr wrap="square" rtlCol="0">
            <a:spAutoFit/>
          </a:bodyPr>
          <a:lstStyle/>
          <a:p>
            <a:r>
              <a:rPr lang="en-GB" sz="1000" b="1" dirty="0" smtClean="0">
                <a:solidFill>
                  <a:schemeClr val="bg1"/>
                </a:solidFill>
              </a:rPr>
              <a:t>Italian </a:t>
            </a:r>
          </a:p>
          <a:p>
            <a:r>
              <a:rPr lang="en-GB" sz="1000" b="1" dirty="0" smtClean="0">
                <a:solidFill>
                  <a:schemeClr val="bg1"/>
                </a:solidFill>
              </a:rPr>
              <a:t>Online meetings</a:t>
            </a:r>
            <a:endParaRPr lang="en-GB" sz="1000" b="1" dirty="0">
              <a:solidFill>
                <a:schemeClr val="bg1"/>
              </a:solidFill>
            </a:endParaRPr>
          </a:p>
        </p:txBody>
      </p:sp>
      <p:sp>
        <p:nvSpPr>
          <p:cNvPr id="4" name="TextBox 3"/>
          <p:cNvSpPr txBox="1"/>
          <p:nvPr/>
        </p:nvSpPr>
        <p:spPr>
          <a:xfrm>
            <a:off x="3302708" y="3056061"/>
            <a:ext cx="1296144" cy="430887"/>
          </a:xfrm>
          <a:prstGeom prst="rect">
            <a:avLst/>
          </a:prstGeom>
          <a:noFill/>
        </p:spPr>
        <p:txBody>
          <a:bodyPr wrap="square" rtlCol="0">
            <a:spAutoFit/>
          </a:bodyPr>
          <a:lstStyle/>
          <a:p>
            <a:r>
              <a:rPr lang="en-GB" sz="1050" b="1" dirty="0" smtClean="0">
                <a:solidFill>
                  <a:schemeClr val="bg1"/>
                </a:solidFill>
              </a:rPr>
              <a:t>Portuguese</a:t>
            </a:r>
          </a:p>
          <a:p>
            <a:r>
              <a:rPr lang="en-GB" sz="1050" b="1" dirty="0" smtClean="0">
                <a:solidFill>
                  <a:schemeClr val="bg1"/>
                </a:solidFill>
              </a:rPr>
              <a:t>Online Meetings</a:t>
            </a:r>
            <a:endParaRPr lang="en-GB" sz="1050" b="1" dirty="0">
              <a:solidFill>
                <a:schemeClr val="bg1"/>
              </a:solidFill>
            </a:endParaRPr>
          </a:p>
        </p:txBody>
      </p:sp>
      <p:sp>
        <p:nvSpPr>
          <p:cNvPr id="10" name="TextBox 9"/>
          <p:cNvSpPr txBox="1"/>
          <p:nvPr/>
        </p:nvSpPr>
        <p:spPr>
          <a:xfrm>
            <a:off x="1763688" y="3057436"/>
            <a:ext cx="1368152" cy="430887"/>
          </a:xfrm>
          <a:prstGeom prst="rect">
            <a:avLst/>
          </a:prstGeom>
          <a:noFill/>
        </p:spPr>
        <p:txBody>
          <a:bodyPr wrap="square" rtlCol="0">
            <a:spAutoFit/>
          </a:bodyPr>
          <a:lstStyle/>
          <a:p>
            <a:r>
              <a:rPr lang="en-GB" sz="1100" dirty="0" smtClean="0">
                <a:solidFill>
                  <a:schemeClr val="bg1"/>
                </a:solidFill>
              </a:rPr>
              <a:t> </a:t>
            </a:r>
            <a:r>
              <a:rPr lang="en-GB" sz="1100" b="1" dirty="0" smtClean="0">
                <a:solidFill>
                  <a:schemeClr val="bg1"/>
                </a:solidFill>
              </a:rPr>
              <a:t>US  English Online meetings</a:t>
            </a:r>
            <a:endParaRPr lang="en-GB" sz="1100" b="1" dirty="0">
              <a:solidFill>
                <a:schemeClr val="bg1"/>
              </a:solidFill>
            </a:endParaRPr>
          </a:p>
        </p:txBody>
      </p:sp>
      <p:sp>
        <p:nvSpPr>
          <p:cNvPr id="13" name="TextBox 12"/>
          <p:cNvSpPr txBox="1"/>
          <p:nvPr/>
        </p:nvSpPr>
        <p:spPr>
          <a:xfrm>
            <a:off x="5983552" y="2076983"/>
            <a:ext cx="1080120" cy="415498"/>
          </a:xfrm>
          <a:prstGeom prst="rect">
            <a:avLst/>
          </a:prstGeom>
          <a:noFill/>
        </p:spPr>
        <p:txBody>
          <a:bodyPr wrap="square" rtlCol="0">
            <a:spAutoFit/>
          </a:bodyPr>
          <a:lstStyle/>
          <a:p>
            <a:r>
              <a:rPr lang="en-GB" sz="1000" b="1" dirty="0" smtClean="0">
                <a:solidFill>
                  <a:schemeClr val="bg1"/>
                </a:solidFill>
              </a:rPr>
              <a:t>Russian </a:t>
            </a:r>
          </a:p>
          <a:p>
            <a:r>
              <a:rPr lang="en-GB" sz="1000" b="1" dirty="0" smtClean="0">
                <a:solidFill>
                  <a:schemeClr val="bg1"/>
                </a:solidFill>
              </a:rPr>
              <a:t>Online meetings</a:t>
            </a:r>
            <a:endParaRPr lang="en-GB" sz="1000" b="1" dirty="0">
              <a:solidFill>
                <a:schemeClr val="bg1"/>
              </a:solidFill>
            </a:endParaRPr>
          </a:p>
        </p:txBody>
      </p:sp>
      <p:sp>
        <p:nvSpPr>
          <p:cNvPr id="18" name="TextBox 17"/>
          <p:cNvSpPr txBox="1"/>
          <p:nvPr/>
        </p:nvSpPr>
        <p:spPr>
          <a:xfrm>
            <a:off x="4395372" y="3271504"/>
            <a:ext cx="1182428" cy="415498"/>
          </a:xfrm>
          <a:prstGeom prst="rect">
            <a:avLst/>
          </a:prstGeom>
          <a:noFill/>
        </p:spPr>
        <p:txBody>
          <a:bodyPr wrap="square" rtlCol="0">
            <a:spAutoFit/>
          </a:bodyPr>
          <a:lstStyle/>
          <a:p>
            <a:r>
              <a:rPr lang="en-GB" sz="1050" b="1" dirty="0" smtClean="0">
                <a:solidFill>
                  <a:schemeClr val="bg1"/>
                </a:solidFill>
              </a:rPr>
              <a:t>Spanish </a:t>
            </a:r>
          </a:p>
          <a:p>
            <a:r>
              <a:rPr lang="en-GB" sz="1050" b="1" dirty="0" smtClean="0">
                <a:solidFill>
                  <a:schemeClr val="bg1"/>
                </a:solidFill>
              </a:rPr>
              <a:t>Online Meetings</a:t>
            </a:r>
            <a:endParaRPr lang="en-GB" sz="1050" b="1" dirty="0">
              <a:solidFill>
                <a:schemeClr val="bg1"/>
              </a:solidFill>
            </a:endParaRPr>
          </a:p>
        </p:txBody>
      </p:sp>
      <p:sp>
        <p:nvSpPr>
          <p:cNvPr id="19" name="TextBox 18"/>
          <p:cNvSpPr txBox="1"/>
          <p:nvPr/>
        </p:nvSpPr>
        <p:spPr>
          <a:xfrm>
            <a:off x="4575988" y="4638372"/>
            <a:ext cx="1296144" cy="430887"/>
          </a:xfrm>
          <a:prstGeom prst="rect">
            <a:avLst/>
          </a:prstGeom>
          <a:noFill/>
        </p:spPr>
        <p:txBody>
          <a:bodyPr wrap="square" rtlCol="0">
            <a:spAutoFit/>
          </a:bodyPr>
          <a:lstStyle/>
          <a:p>
            <a:r>
              <a:rPr lang="en-GB" sz="1050" b="1" dirty="0" smtClean="0">
                <a:solidFill>
                  <a:schemeClr val="bg1"/>
                </a:solidFill>
              </a:rPr>
              <a:t>South African</a:t>
            </a:r>
          </a:p>
          <a:p>
            <a:r>
              <a:rPr lang="en-GB" sz="1050" b="1" dirty="0" smtClean="0">
                <a:solidFill>
                  <a:schemeClr val="bg1"/>
                </a:solidFill>
              </a:rPr>
              <a:t>Online Meetings</a:t>
            </a:r>
            <a:endParaRPr lang="en-GB" sz="1050" b="1" dirty="0">
              <a:solidFill>
                <a:schemeClr val="bg1"/>
              </a:solidFill>
            </a:endParaRPr>
          </a:p>
        </p:txBody>
      </p:sp>
      <p:sp>
        <p:nvSpPr>
          <p:cNvPr id="20" name="TextBox 19"/>
          <p:cNvSpPr txBox="1"/>
          <p:nvPr/>
        </p:nvSpPr>
        <p:spPr>
          <a:xfrm>
            <a:off x="1958048" y="4430448"/>
            <a:ext cx="1296144" cy="430887"/>
          </a:xfrm>
          <a:prstGeom prst="rect">
            <a:avLst/>
          </a:prstGeom>
          <a:noFill/>
        </p:spPr>
        <p:txBody>
          <a:bodyPr wrap="square" rtlCol="0">
            <a:spAutoFit/>
          </a:bodyPr>
          <a:lstStyle/>
          <a:p>
            <a:r>
              <a:rPr lang="en-GB" sz="1050" b="1" dirty="0" smtClean="0">
                <a:solidFill>
                  <a:schemeClr val="bg1"/>
                </a:solidFill>
              </a:rPr>
              <a:t>Spanish </a:t>
            </a:r>
          </a:p>
          <a:p>
            <a:r>
              <a:rPr lang="en-GB" sz="1050" b="1" dirty="0" smtClean="0">
                <a:solidFill>
                  <a:schemeClr val="bg1"/>
                </a:solidFill>
              </a:rPr>
              <a:t>Online Meetings</a:t>
            </a:r>
            <a:endParaRPr lang="en-GB" sz="1050" b="1" dirty="0">
              <a:solidFill>
                <a:schemeClr val="bg1"/>
              </a:solidFill>
            </a:endParaRPr>
          </a:p>
        </p:txBody>
      </p:sp>
      <p:sp>
        <p:nvSpPr>
          <p:cNvPr id="21" name="TextBox 20"/>
          <p:cNvSpPr txBox="1"/>
          <p:nvPr/>
        </p:nvSpPr>
        <p:spPr>
          <a:xfrm>
            <a:off x="3131840" y="4077072"/>
            <a:ext cx="1296144" cy="430887"/>
          </a:xfrm>
          <a:prstGeom prst="rect">
            <a:avLst/>
          </a:prstGeom>
          <a:noFill/>
        </p:spPr>
        <p:txBody>
          <a:bodyPr wrap="square" rtlCol="0">
            <a:spAutoFit/>
          </a:bodyPr>
          <a:lstStyle/>
          <a:p>
            <a:r>
              <a:rPr lang="en-GB" sz="1050" b="1" dirty="0" smtClean="0">
                <a:solidFill>
                  <a:schemeClr val="bg1"/>
                </a:solidFill>
              </a:rPr>
              <a:t>Portuguese</a:t>
            </a:r>
          </a:p>
          <a:p>
            <a:r>
              <a:rPr lang="en-GB" sz="1050" b="1" dirty="0" smtClean="0">
                <a:solidFill>
                  <a:schemeClr val="bg1"/>
                </a:solidFill>
              </a:rPr>
              <a:t>Online Meetings</a:t>
            </a:r>
            <a:endParaRPr lang="en-GB" sz="1050" b="1" dirty="0">
              <a:solidFill>
                <a:schemeClr val="bg1"/>
              </a:solidFill>
            </a:endParaRPr>
          </a:p>
        </p:txBody>
      </p:sp>
      <p:sp>
        <p:nvSpPr>
          <p:cNvPr id="23" name="TextBox 22"/>
          <p:cNvSpPr txBox="1"/>
          <p:nvPr/>
        </p:nvSpPr>
        <p:spPr>
          <a:xfrm>
            <a:off x="971600" y="5835926"/>
            <a:ext cx="6840760" cy="830997"/>
          </a:xfrm>
          <a:prstGeom prst="rect">
            <a:avLst/>
          </a:prstGeom>
          <a:noFill/>
        </p:spPr>
        <p:txBody>
          <a:bodyPr wrap="square" rtlCol="0">
            <a:spAutoFit/>
          </a:bodyPr>
          <a:lstStyle/>
          <a:p>
            <a:pPr algn="ctr"/>
            <a:r>
              <a:rPr lang="en-GB" sz="2400" b="1" dirty="0" smtClean="0">
                <a:latin typeface="Baskerville Old Face" panose="02020602080505020303" pitchFamily="18" charset="0"/>
              </a:rPr>
              <a:t>Virtual NA recovery meetings are popping up across the world</a:t>
            </a:r>
            <a:endParaRPr lang="en-GB" sz="2400" b="1" dirty="0">
              <a:latin typeface="Baskerville Old Face" panose="02020602080505020303" pitchFamily="18" charset="0"/>
            </a:endParaRPr>
          </a:p>
        </p:txBody>
      </p:sp>
      <p:sp>
        <p:nvSpPr>
          <p:cNvPr id="3" name="Footer Placeholder 2"/>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56188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68" y="311090"/>
            <a:ext cx="7725440" cy="6210648"/>
          </a:xfrm>
          <a:prstGeom prst="rect">
            <a:avLst/>
          </a:prstGeom>
        </p:spPr>
      </p:pic>
      <p:sp>
        <p:nvSpPr>
          <p:cNvPr id="14" name="TextBox 13"/>
          <p:cNvSpPr txBox="1"/>
          <p:nvPr/>
        </p:nvSpPr>
        <p:spPr>
          <a:xfrm>
            <a:off x="6700764" y="4439559"/>
            <a:ext cx="1224136" cy="430887"/>
          </a:xfrm>
          <a:prstGeom prst="rect">
            <a:avLst/>
          </a:prstGeom>
          <a:noFill/>
        </p:spPr>
        <p:txBody>
          <a:bodyPr wrap="square" rtlCol="0">
            <a:spAutoFit/>
          </a:bodyPr>
          <a:lstStyle/>
          <a:p>
            <a:r>
              <a:rPr lang="en-GB" sz="1100" b="1" dirty="0" smtClean="0">
                <a:solidFill>
                  <a:schemeClr val="bg1"/>
                </a:solidFill>
              </a:rPr>
              <a:t>Australian </a:t>
            </a:r>
          </a:p>
          <a:p>
            <a:r>
              <a:rPr lang="en-GB" sz="1100" b="1" dirty="0" smtClean="0">
                <a:solidFill>
                  <a:schemeClr val="bg1"/>
                </a:solidFill>
              </a:rPr>
              <a:t>Online meetings</a:t>
            </a:r>
          </a:p>
        </p:txBody>
      </p:sp>
      <p:sp>
        <p:nvSpPr>
          <p:cNvPr id="15" name="TextBox 14"/>
          <p:cNvSpPr txBox="1"/>
          <p:nvPr/>
        </p:nvSpPr>
        <p:spPr>
          <a:xfrm>
            <a:off x="3254192" y="2343330"/>
            <a:ext cx="1368152" cy="430887"/>
          </a:xfrm>
          <a:prstGeom prst="rect">
            <a:avLst/>
          </a:prstGeom>
          <a:noFill/>
        </p:spPr>
        <p:txBody>
          <a:bodyPr wrap="square" rtlCol="0">
            <a:spAutoFit/>
          </a:bodyPr>
          <a:lstStyle/>
          <a:p>
            <a:r>
              <a:rPr lang="en-GB" sz="1100" b="1" dirty="0" smtClean="0">
                <a:solidFill>
                  <a:schemeClr val="bg1"/>
                </a:solidFill>
              </a:rPr>
              <a:t> UK English </a:t>
            </a:r>
            <a:r>
              <a:rPr lang="en-GB" sz="1000" b="1" dirty="0" smtClean="0">
                <a:solidFill>
                  <a:schemeClr val="bg1"/>
                </a:solidFill>
              </a:rPr>
              <a:t>Online</a:t>
            </a:r>
            <a:r>
              <a:rPr lang="en-GB" sz="1100" b="1" dirty="0" smtClean="0">
                <a:solidFill>
                  <a:schemeClr val="bg1"/>
                </a:solidFill>
              </a:rPr>
              <a:t> meetings</a:t>
            </a:r>
            <a:endParaRPr lang="en-GB" sz="1100" b="1" dirty="0">
              <a:solidFill>
                <a:schemeClr val="bg1"/>
              </a:solidFill>
            </a:endParaRPr>
          </a:p>
        </p:txBody>
      </p:sp>
      <p:sp>
        <p:nvSpPr>
          <p:cNvPr id="16" name="TextBox 15"/>
          <p:cNvSpPr txBox="1"/>
          <p:nvPr/>
        </p:nvSpPr>
        <p:spPr>
          <a:xfrm>
            <a:off x="1475656" y="2754226"/>
            <a:ext cx="1440160" cy="415498"/>
          </a:xfrm>
          <a:prstGeom prst="rect">
            <a:avLst/>
          </a:prstGeom>
          <a:noFill/>
        </p:spPr>
        <p:txBody>
          <a:bodyPr wrap="square" rtlCol="0">
            <a:spAutoFit/>
          </a:bodyPr>
          <a:lstStyle/>
          <a:p>
            <a:r>
              <a:rPr lang="en-GB" sz="1050" b="1" dirty="0" smtClean="0">
                <a:solidFill>
                  <a:schemeClr val="bg1"/>
                </a:solidFill>
              </a:rPr>
              <a:t>US Phoneline meetings </a:t>
            </a:r>
            <a:endParaRPr lang="en-GB" sz="1050" b="1" dirty="0">
              <a:solidFill>
                <a:schemeClr val="bg1"/>
              </a:solidFill>
            </a:endParaRPr>
          </a:p>
        </p:txBody>
      </p:sp>
      <p:sp>
        <p:nvSpPr>
          <p:cNvPr id="17" name="TextBox 16"/>
          <p:cNvSpPr txBox="1"/>
          <p:nvPr/>
        </p:nvSpPr>
        <p:spPr>
          <a:xfrm>
            <a:off x="3258132" y="2774217"/>
            <a:ext cx="1296144" cy="400110"/>
          </a:xfrm>
          <a:prstGeom prst="rect">
            <a:avLst/>
          </a:prstGeom>
          <a:noFill/>
        </p:spPr>
        <p:txBody>
          <a:bodyPr wrap="square" rtlCol="0">
            <a:spAutoFit/>
          </a:bodyPr>
          <a:lstStyle/>
          <a:p>
            <a:r>
              <a:rPr lang="en-GB" sz="1000" b="1" dirty="0" smtClean="0">
                <a:solidFill>
                  <a:schemeClr val="bg1"/>
                </a:solidFill>
              </a:rPr>
              <a:t>French Online and </a:t>
            </a:r>
          </a:p>
          <a:p>
            <a:r>
              <a:rPr lang="en-GB" sz="1000" b="1" dirty="0" smtClean="0">
                <a:solidFill>
                  <a:schemeClr val="bg1"/>
                </a:solidFill>
              </a:rPr>
              <a:t>Phone line meetings </a:t>
            </a:r>
            <a:endParaRPr lang="en-GB" sz="1000" b="1" dirty="0">
              <a:solidFill>
                <a:schemeClr val="bg1"/>
              </a:solidFill>
            </a:endParaRPr>
          </a:p>
        </p:txBody>
      </p:sp>
      <p:sp>
        <p:nvSpPr>
          <p:cNvPr id="2" name="TextBox 1"/>
          <p:cNvSpPr txBox="1"/>
          <p:nvPr/>
        </p:nvSpPr>
        <p:spPr>
          <a:xfrm>
            <a:off x="4734296" y="2801825"/>
            <a:ext cx="1512168" cy="400110"/>
          </a:xfrm>
          <a:prstGeom prst="rect">
            <a:avLst/>
          </a:prstGeom>
          <a:noFill/>
        </p:spPr>
        <p:txBody>
          <a:bodyPr wrap="square" rtlCol="0">
            <a:spAutoFit/>
          </a:bodyPr>
          <a:lstStyle/>
          <a:p>
            <a:r>
              <a:rPr lang="en-GB" sz="1000" b="1" dirty="0" smtClean="0">
                <a:solidFill>
                  <a:schemeClr val="bg1"/>
                </a:solidFill>
              </a:rPr>
              <a:t>Italian </a:t>
            </a:r>
          </a:p>
          <a:p>
            <a:r>
              <a:rPr lang="en-GB" sz="1000" b="1" dirty="0" smtClean="0">
                <a:solidFill>
                  <a:schemeClr val="bg1"/>
                </a:solidFill>
              </a:rPr>
              <a:t>Online meetings</a:t>
            </a:r>
            <a:endParaRPr lang="en-GB" sz="1000" b="1" dirty="0">
              <a:solidFill>
                <a:schemeClr val="bg1"/>
              </a:solidFill>
            </a:endParaRPr>
          </a:p>
        </p:txBody>
      </p:sp>
      <p:sp>
        <p:nvSpPr>
          <p:cNvPr id="3" name="TextBox 2"/>
          <p:cNvSpPr txBox="1"/>
          <p:nvPr/>
        </p:nvSpPr>
        <p:spPr>
          <a:xfrm>
            <a:off x="6156176" y="3189206"/>
            <a:ext cx="1080120" cy="415498"/>
          </a:xfrm>
          <a:prstGeom prst="rect">
            <a:avLst/>
          </a:prstGeom>
          <a:noFill/>
        </p:spPr>
        <p:txBody>
          <a:bodyPr wrap="square" rtlCol="0">
            <a:spAutoFit/>
          </a:bodyPr>
          <a:lstStyle/>
          <a:p>
            <a:r>
              <a:rPr lang="en-GB" sz="1000" b="1" dirty="0" smtClean="0">
                <a:solidFill>
                  <a:schemeClr val="bg1"/>
                </a:solidFill>
              </a:rPr>
              <a:t>Nepalese </a:t>
            </a:r>
          </a:p>
          <a:p>
            <a:r>
              <a:rPr lang="en-GB" sz="1000" b="1" dirty="0" smtClean="0">
                <a:solidFill>
                  <a:schemeClr val="bg1"/>
                </a:solidFill>
              </a:rPr>
              <a:t>Online meetings</a:t>
            </a:r>
            <a:endParaRPr lang="en-GB" sz="1000" b="1" dirty="0">
              <a:solidFill>
                <a:schemeClr val="bg1"/>
              </a:solidFill>
            </a:endParaRPr>
          </a:p>
        </p:txBody>
      </p:sp>
      <p:sp>
        <p:nvSpPr>
          <p:cNvPr id="4" name="TextBox 3"/>
          <p:cNvSpPr txBox="1"/>
          <p:nvPr/>
        </p:nvSpPr>
        <p:spPr>
          <a:xfrm>
            <a:off x="3302708" y="3056061"/>
            <a:ext cx="1296144" cy="430887"/>
          </a:xfrm>
          <a:prstGeom prst="rect">
            <a:avLst/>
          </a:prstGeom>
          <a:noFill/>
        </p:spPr>
        <p:txBody>
          <a:bodyPr wrap="square" rtlCol="0">
            <a:spAutoFit/>
          </a:bodyPr>
          <a:lstStyle/>
          <a:p>
            <a:r>
              <a:rPr lang="en-GB" sz="1050" b="1" dirty="0" smtClean="0">
                <a:solidFill>
                  <a:schemeClr val="bg1"/>
                </a:solidFill>
              </a:rPr>
              <a:t>Portuguese</a:t>
            </a:r>
          </a:p>
          <a:p>
            <a:r>
              <a:rPr lang="en-GB" sz="1050" b="1" dirty="0" smtClean="0">
                <a:solidFill>
                  <a:schemeClr val="bg1"/>
                </a:solidFill>
              </a:rPr>
              <a:t>Online Meetings</a:t>
            </a:r>
            <a:endParaRPr lang="en-GB" sz="1050" b="1" dirty="0">
              <a:solidFill>
                <a:schemeClr val="bg1"/>
              </a:solidFill>
            </a:endParaRPr>
          </a:p>
        </p:txBody>
      </p:sp>
      <p:sp>
        <p:nvSpPr>
          <p:cNvPr id="10" name="TextBox 9"/>
          <p:cNvSpPr txBox="1"/>
          <p:nvPr/>
        </p:nvSpPr>
        <p:spPr>
          <a:xfrm>
            <a:off x="1763688" y="3057436"/>
            <a:ext cx="1368152" cy="430887"/>
          </a:xfrm>
          <a:prstGeom prst="rect">
            <a:avLst/>
          </a:prstGeom>
          <a:noFill/>
        </p:spPr>
        <p:txBody>
          <a:bodyPr wrap="square" rtlCol="0">
            <a:spAutoFit/>
          </a:bodyPr>
          <a:lstStyle/>
          <a:p>
            <a:r>
              <a:rPr lang="en-GB" sz="1100" dirty="0" smtClean="0">
                <a:solidFill>
                  <a:schemeClr val="bg1"/>
                </a:solidFill>
              </a:rPr>
              <a:t> </a:t>
            </a:r>
            <a:r>
              <a:rPr lang="en-GB" sz="1100" b="1" dirty="0" smtClean="0">
                <a:solidFill>
                  <a:schemeClr val="bg1"/>
                </a:solidFill>
              </a:rPr>
              <a:t>US  English Online meetings</a:t>
            </a:r>
            <a:endParaRPr lang="en-GB" sz="1100" b="1" dirty="0">
              <a:solidFill>
                <a:schemeClr val="bg1"/>
              </a:solidFill>
            </a:endParaRPr>
          </a:p>
        </p:txBody>
      </p:sp>
      <p:sp>
        <p:nvSpPr>
          <p:cNvPr id="13" name="TextBox 12"/>
          <p:cNvSpPr txBox="1"/>
          <p:nvPr/>
        </p:nvSpPr>
        <p:spPr>
          <a:xfrm>
            <a:off x="5983552" y="2076983"/>
            <a:ext cx="1080120" cy="415498"/>
          </a:xfrm>
          <a:prstGeom prst="rect">
            <a:avLst/>
          </a:prstGeom>
          <a:noFill/>
        </p:spPr>
        <p:txBody>
          <a:bodyPr wrap="square" rtlCol="0">
            <a:spAutoFit/>
          </a:bodyPr>
          <a:lstStyle/>
          <a:p>
            <a:r>
              <a:rPr lang="en-GB" sz="1000" b="1" dirty="0" smtClean="0">
                <a:solidFill>
                  <a:schemeClr val="bg1"/>
                </a:solidFill>
              </a:rPr>
              <a:t>Russian </a:t>
            </a:r>
          </a:p>
          <a:p>
            <a:r>
              <a:rPr lang="en-GB" sz="1000" b="1" dirty="0" smtClean="0">
                <a:solidFill>
                  <a:schemeClr val="bg1"/>
                </a:solidFill>
              </a:rPr>
              <a:t>Online meetings</a:t>
            </a:r>
            <a:endParaRPr lang="en-GB" sz="1000" b="1" dirty="0">
              <a:solidFill>
                <a:schemeClr val="bg1"/>
              </a:solidFill>
            </a:endParaRPr>
          </a:p>
        </p:txBody>
      </p:sp>
      <p:sp>
        <p:nvSpPr>
          <p:cNvPr id="18" name="TextBox 17"/>
          <p:cNvSpPr txBox="1"/>
          <p:nvPr/>
        </p:nvSpPr>
        <p:spPr>
          <a:xfrm>
            <a:off x="4395372" y="3271504"/>
            <a:ext cx="1182428" cy="415498"/>
          </a:xfrm>
          <a:prstGeom prst="rect">
            <a:avLst/>
          </a:prstGeom>
          <a:noFill/>
        </p:spPr>
        <p:txBody>
          <a:bodyPr wrap="square" rtlCol="0">
            <a:spAutoFit/>
          </a:bodyPr>
          <a:lstStyle/>
          <a:p>
            <a:r>
              <a:rPr lang="en-GB" sz="1050" b="1" dirty="0" smtClean="0">
                <a:solidFill>
                  <a:schemeClr val="bg1"/>
                </a:solidFill>
              </a:rPr>
              <a:t>Spanish </a:t>
            </a:r>
          </a:p>
          <a:p>
            <a:r>
              <a:rPr lang="en-GB" sz="1050" b="1" dirty="0" smtClean="0">
                <a:solidFill>
                  <a:schemeClr val="bg1"/>
                </a:solidFill>
              </a:rPr>
              <a:t>Online Meetings</a:t>
            </a:r>
            <a:endParaRPr lang="en-GB" sz="1050" b="1" dirty="0">
              <a:solidFill>
                <a:schemeClr val="bg1"/>
              </a:solidFill>
            </a:endParaRPr>
          </a:p>
        </p:txBody>
      </p:sp>
      <p:sp>
        <p:nvSpPr>
          <p:cNvPr id="19" name="TextBox 18"/>
          <p:cNvSpPr txBox="1"/>
          <p:nvPr/>
        </p:nvSpPr>
        <p:spPr>
          <a:xfrm>
            <a:off x="4575988" y="4638372"/>
            <a:ext cx="1296144" cy="430887"/>
          </a:xfrm>
          <a:prstGeom prst="rect">
            <a:avLst/>
          </a:prstGeom>
          <a:noFill/>
        </p:spPr>
        <p:txBody>
          <a:bodyPr wrap="square" rtlCol="0">
            <a:spAutoFit/>
          </a:bodyPr>
          <a:lstStyle/>
          <a:p>
            <a:r>
              <a:rPr lang="en-GB" sz="1050" b="1" dirty="0" smtClean="0">
                <a:solidFill>
                  <a:schemeClr val="bg1"/>
                </a:solidFill>
              </a:rPr>
              <a:t>South African</a:t>
            </a:r>
          </a:p>
          <a:p>
            <a:r>
              <a:rPr lang="en-GB" sz="1050" b="1" dirty="0" smtClean="0">
                <a:solidFill>
                  <a:schemeClr val="bg1"/>
                </a:solidFill>
              </a:rPr>
              <a:t>Online Meetings</a:t>
            </a:r>
            <a:endParaRPr lang="en-GB" sz="1050" b="1" dirty="0">
              <a:solidFill>
                <a:schemeClr val="bg1"/>
              </a:solidFill>
            </a:endParaRPr>
          </a:p>
        </p:txBody>
      </p:sp>
      <p:sp>
        <p:nvSpPr>
          <p:cNvPr id="20" name="TextBox 19"/>
          <p:cNvSpPr txBox="1"/>
          <p:nvPr/>
        </p:nvSpPr>
        <p:spPr>
          <a:xfrm>
            <a:off x="1958048" y="4430448"/>
            <a:ext cx="1296144" cy="430887"/>
          </a:xfrm>
          <a:prstGeom prst="rect">
            <a:avLst/>
          </a:prstGeom>
          <a:noFill/>
        </p:spPr>
        <p:txBody>
          <a:bodyPr wrap="square" rtlCol="0">
            <a:spAutoFit/>
          </a:bodyPr>
          <a:lstStyle/>
          <a:p>
            <a:r>
              <a:rPr lang="en-GB" sz="1050" b="1" dirty="0" smtClean="0">
                <a:solidFill>
                  <a:schemeClr val="bg1"/>
                </a:solidFill>
              </a:rPr>
              <a:t>Spanish </a:t>
            </a:r>
          </a:p>
          <a:p>
            <a:r>
              <a:rPr lang="en-GB" sz="1050" b="1" dirty="0" smtClean="0">
                <a:solidFill>
                  <a:schemeClr val="bg1"/>
                </a:solidFill>
              </a:rPr>
              <a:t>Online Meetings</a:t>
            </a:r>
            <a:endParaRPr lang="en-GB" sz="1050" b="1" dirty="0">
              <a:solidFill>
                <a:schemeClr val="bg1"/>
              </a:solidFill>
            </a:endParaRPr>
          </a:p>
        </p:txBody>
      </p:sp>
      <p:sp>
        <p:nvSpPr>
          <p:cNvPr id="21" name="TextBox 20"/>
          <p:cNvSpPr txBox="1"/>
          <p:nvPr/>
        </p:nvSpPr>
        <p:spPr>
          <a:xfrm>
            <a:off x="3131840" y="4077072"/>
            <a:ext cx="1296144" cy="430887"/>
          </a:xfrm>
          <a:prstGeom prst="rect">
            <a:avLst/>
          </a:prstGeom>
          <a:noFill/>
        </p:spPr>
        <p:txBody>
          <a:bodyPr wrap="square" rtlCol="0">
            <a:spAutoFit/>
          </a:bodyPr>
          <a:lstStyle/>
          <a:p>
            <a:r>
              <a:rPr lang="en-GB" sz="1050" b="1" dirty="0" smtClean="0">
                <a:solidFill>
                  <a:schemeClr val="bg1"/>
                </a:solidFill>
              </a:rPr>
              <a:t>Portuguese</a:t>
            </a:r>
          </a:p>
          <a:p>
            <a:r>
              <a:rPr lang="en-GB" sz="1050" b="1" dirty="0" smtClean="0">
                <a:solidFill>
                  <a:schemeClr val="bg1"/>
                </a:solidFill>
              </a:rPr>
              <a:t>Online Meetings</a:t>
            </a:r>
            <a:endParaRPr lang="en-GB" sz="1050" b="1" dirty="0">
              <a:solidFill>
                <a:schemeClr val="bg1"/>
              </a:solidFill>
            </a:endParaRPr>
          </a:p>
        </p:txBody>
      </p:sp>
      <p:sp>
        <p:nvSpPr>
          <p:cNvPr id="23" name="TextBox 22"/>
          <p:cNvSpPr txBox="1"/>
          <p:nvPr/>
        </p:nvSpPr>
        <p:spPr>
          <a:xfrm>
            <a:off x="971600" y="5835926"/>
            <a:ext cx="6840760" cy="830997"/>
          </a:xfrm>
          <a:prstGeom prst="rect">
            <a:avLst/>
          </a:prstGeom>
          <a:noFill/>
        </p:spPr>
        <p:txBody>
          <a:bodyPr wrap="square" rtlCol="0">
            <a:spAutoFit/>
          </a:bodyPr>
          <a:lstStyle/>
          <a:p>
            <a:pPr algn="ctr"/>
            <a:r>
              <a:rPr lang="en-GB" sz="2400" b="1" dirty="0" smtClean="0">
                <a:latin typeface="Baskerville Old Face" panose="02020602080505020303" pitchFamily="18" charset="0"/>
              </a:rPr>
              <a:t>Virtual NA recovery meetings are popping up across the world</a:t>
            </a:r>
            <a:endParaRPr lang="en-GB" sz="2400" b="1" dirty="0">
              <a:latin typeface="Baskerville Old Face" panose="02020602080505020303" pitchFamily="18" charset="0"/>
            </a:endParaRPr>
          </a:p>
        </p:txBody>
      </p:sp>
      <p:sp>
        <p:nvSpPr>
          <p:cNvPr id="6" name="Footer Placeholder 5"/>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47946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68" y="311090"/>
            <a:ext cx="7725440" cy="6210648"/>
          </a:xfrm>
          <a:prstGeom prst="rect">
            <a:avLst/>
          </a:prstGeom>
        </p:spPr>
      </p:pic>
      <p:sp>
        <p:nvSpPr>
          <p:cNvPr id="14" name="TextBox 13"/>
          <p:cNvSpPr txBox="1"/>
          <p:nvPr/>
        </p:nvSpPr>
        <p:spPr>
          <a:xfrm>
            <a:off x="6700764" y="4439559"/>
            <a:ext cx="1224136" cy="430887"/>
          </a:xfrm>
          <a:prstGeom prst="rect">
            <a:avLst/>
          </a:prstGeom>
          <a:noFill/>
        </p:spPr>
        <p:txBody>
          <a:bodyPr wrap="square" rtlCol="0">
            <a:spAutoFit/>
          </a:bodyPr>
          <a:lstStyle/>
          <a:p>
            <a:r>
              <a:rPr lang="en-GB" sz="1100" b="1" dirty="0" smtClean="0">
                <a:solidFill>
                  <a:schemeClr val="bg1"/>
                </a:solidFill>
              </a:rPr>
              <a:t>Australian </a:t>
            </a:r>
          </a:p>
          <a:p>
            <a:r>
              <a:rPr lang="en-GB" sz="1100" b="1" dirty="0" smtClean="0">
                <a:solidFill>
                  <a:schemeClr val="bg1"/>
                </a:solidFill>
              </a:rPr>
              <a:t>Online meetings</a:t>
            </a:r>
          </a:p>
        </p:txBody>
      </p:sp>
      <p:sp>
        <p:nvSpPr>
          <p:cNvPr id="15" name="TextBox 14"/>
          <p:cNvSpPr txBox="1"/>
          <p:nvPr/>
        </p:nvSpPr>
        <p:spPr>
          <a:xfrm>
            <a:off x="3254192" y="2343330"/>
            <a:ext cx="1368152" cy="430887"/>
          </a:xfrm>
          <a:prstGeom prst="rect">
            <a:avLst/>
          </a:prstGeom>
          <a:noFill/>
        </p:spPr>
        <p:txBody>
          <a:bodyPr wrap="square" rtlCol="0">
            <a:spAutoFit/>
          </a:bodyPr>
          <a:lstStyle/>
          <a:p>
            <a:r>
              <a:rPr lang="en-GB" sz="1100" b="1" dirty="0" smtClean="0">
                <a:solidFill>
                  <a:schemeClr val="bg1"/>
                </a:solidFill>
              </a:rPr>
              <a:t> UK English </a:t>
            </a:r>
            <a:r>
              <a:rPr lang="en-GB" sz="1000" b="1" dirty="0" smtClean="0">
                <a:solidFill>
                  <a:schemeClr val="bg1"/>
                </a:solidFill>
              </a:rPr>
              <a:t>Online</a:t>
            </a:r>
            <a:r>
              <a:rPr lang="en-GB" sz="1100" b="1" dirty="0" smtClean="0">
                <a:solidFill>
                  <a:schemeClr val="bg1"/>
                </a:solidFill>
              </a:rPr>
              <a:t> meetings</a:t>
            </a:r>
            <a:endParaRPr lang="en-GB" sz="1100" b="1" dirty="0">
              <a:solidFill>
                <a:schemeClr val="bg1"/>
              </a:solidFill>
            </a:endParaRPr>
          </a:p>
        </p:txBody>
      </p:sp>
      <p:sp>
        <p:nvSpPr>
          <p:cNvPr id="16" name="TextBox 15"/>
          <p:cNvSpPr txBox="1"/>
          <p:nvPr/>
        </p:nvSpPr>
        <p:spPr>
          <a:xfrm>
            <a:off x="1475656" y="2754226"/>
            <a:ext cx="1440160" cy="415498"/>
          </a:xfrm>
          <a:prstGeom prst="rect">
            <a:avLst/>
          </a:prstGeom>
          <a:noFill/>
        </p:spPr>
        <p:txBody>
          <a:bodyPr wrap="square" rtlCol="0">
            <a:spAutoFit/>
          </a:bodyPr>
          <a:lstStyle/>
          <a:p>
            <a:r>
              <a:rPr lang="en-GB" sz="1050" b="1" dirty="0" smtClean="0">
                <a:solidFill>
                  <a:schemeClr val="bg1"/>
                </a:solidFill>
              </a:rPr>
              <a:t>US Phoneline meetings </a:t>
            </a:r>
            <a:endParaRPr lang="en-GB" sz="1050" b="1" dirty="0">
              <a:solidFill>
                <a:schemeClr val="bg1"/>
              </a:solidFill>
            </a:endParaRPr>
          </a:p>
        </p:txBody>
      </p:sp>
      <p:sp>
        <p:nvSpPr>
          <p:cNvPr id="17" name="TextBox 16"/>
          <p:cNvSpPr txBox="1"/>
          <p:nvPr/>
        </p:nvSpPr>
        <p:spPr>
          <a:xfrm>
            <a:off x="3258132" y="2774217"/>
            <a:ext cx="1296144" cy="400110"/>
          </a:xfrm>
          <a:prstGeom prst="rect">
            <a:avLst/>
          </a:prstGeom>
          <a:noFill/>
        </p:spPr>
        <p:txBody>
          <a:bodyPr wrap="square" rtlCol="0">
            <a:spAutoFit/>
          </a:bodyPr>
          <a:lstStyle/>
          <a:p>
            <a:r>
              <a:rPr lang="en-GB" sz="1000" b="1" dirty="0" smtClean="0">
                <a:solidFill>
                  <a:schemeClr val="bg1"/>
                </a:solidFill>
              </a:rPr>
              <a:t>French Online and </a:t>
            </a:r>
          </a:p>
          <a:p>
            <a:r>
              <a:rPr lang="en-GB" sz="1000" b="1" dirty="0" smtClean="0">
                <a:solidFill>
                  <a:schemeClr val="bg1"/>
                </a:solidFill>
              </a:rPr>
              <a:t>Phone line meetings </a:t>
            </a:r>
            <a:endParaRPr lang="en-GB" sz="1000" b="1" dirty="0">
              <a:solidFill>
                <a:schemeClr val="bg1"/>
              </a:solidFill>
            </a:endParaRPr>
          </a:p>
        </p:txBody>
      </p:sp>
      <p:sp>
        <p:nvSpPr>
          <p:cNvPr id="2" name="TextBox 1"/>
          <p:cNvSpPr txBox="1"/>
          <p:nvPr/>
        </p:nvSpPr>
        <p:spPr>
          <a:xfrm>
            <a:off x="4734296" y="2801825"/>
            <a:ext cx="1512168" cy="400110"/>
          </a:xfrm>
          <a:prstGeom prst="rect">
            <a:avLst/>
          </a:prstGeom>
          <a:noFill/>
        </p:spPr>
        <p:txBody>
          <a:bodyPr wrap="square" rtlCol="0">
            <a:spAutoFit/>
          </a:bodyPr>
          <a:lstStyle/>
          <a:p>
            <a:r>
              <a:rPr lang="en-GB" sz="1000" b="1" dirty="0" smtClean="0">
                <a:solidFill>
                  <a:schemeClr val="bg1"/>
                </a:solidFill>
              </a:rPr>
              <a:t>Italian </a:t>
            </a:r>
          </a:p>
          <a:p>
            <a:r>
              <a:rPr lang="en-GB" sz="1000" b="1" dirty="0" smtClean="0">
                <a:solidFill>
                  <a:schemeClr val="bg1"/>
                </a:solidFill>
              </a:rPr>
              <a:t>Online meetings</a:t>
            </a:r>
            <a:endParaRPr lang="en-GB" sz="1000" b="1" dirty="0">
              <a:solidFill>
                <a:schemeClr val="bg1"/>
              </a:solidFill>
            </a:endParaRPr>
          </a:p>
        </p:txBody>
      </p:sp>
      <p:sp>
        <p:nvSpPr>
          <p:cNvPr id="3" name="TextBox 2"/>
          <p:cNvSpPr txBox="1"/>
          <p:nvPr/>
        </p:nvSpPr>
        <p:spPr>
          <a:xfrm>
            <a:off x="6156176" y="3189206"/>
            <a:ext cx="1080120" cy="415498"/>
          </a:xfrm>
          <a:prstGeom prst="rect">
            <a:avLst/>
          </a:prstGeom>
          <a:noFill/>
        </p:spPr>
        <p:txBody>
          <a:bodyPr wrap="square" rtlCol="0">
            <a:spAutoFit/>
          </a:bodyPr>
          <a:lstStyle/>
          <a:p>
            <a:r>
              <a:rPr lang="en-GB" sz="1000" b="1" dirty="0" smtClean="0">
                <a:solidFill>
                  <a:schemeClr val="bg1"/>
                </a:solidFill>
              </a:rPr>
              <a:t>Nepalese </a:t>
            </a:r>
          </a:p>
          <a:p>
            <a:r>
              <a:rPr lang="en-GB" sz="1000" b="1" dirty="0" smtClean="0">
                <a:solidFill>
                  <a:schemeClr val="bg1"/>
                </a:solidFill>
              </a:rPr>
              <a:t>Online meetings</a:t>
            </a:r>
            <a:endParaRPr lang="en-GB" sz="1000" b="1" dirty="0">
              <a:solidFill>
                <a:schemeClr val="bg1"/>
              </a:solidFill>
            </a:endParaRPr>
          </a:p>
        </p:txBody>
      </p:sp>
      <p:sp>
        <p:nvSpPr>
          <p:cNvPr id="4" name="TextBox 3"/>
          <p:cNvSpPr txBox="1"/>
          <p:nvPr/>
        </p:nvSpPr>
        <p:spPr>
          <a:xfrm>
            <a:off x="3302708" y="3056061"/>
            <a:ext cx="1296144" cy="430887"/>
          </a:xfrm>
          <a:prstGeom prst="rect">
            <a:avLst/>
          </a:prstGeom>
          <a:noFill/>
        </p:spPr>
        <p:txBody>
          <a:bodyPr wrap="square" rtlCol="0">
            <a:spAutoFit/>
          </a:bodyPr>
          <a:lstStyle/>
          <a:p>
            <a:r>
              <a:rPr lang="en-GB" sz="1050" b="1" dirty="0" smtClean="0">
                <a:solidFill>
                  <a:schemeClr val="bg1"/>
                </a:solidFill>
              </a:rPr>
              <a:t>Portuguese</a:t>
            </a:r>
          </a:p>
          <a:p>
            <a:r>
              <a:rPr lang="en-GB" sz="1050" b="1" dirty="0" smtClean="0">
                <a:solidFill>
                  <a:schemeClr val="bg1"/>
                </a:solidFill>
              </a:rPr>
              <a:t>Online Meetings</a:t>
            </a:r>
            <a:endParaRPr lang="en-GB" sz="1050" b="1" dirty="0">
              <a:solidFill>
                <a:schemeClr val="bg1"/>
              </a:solidFill>
            </a:endParaRPr>
          </a:p>
        </p:txBody>
      </p:sp>
      <p:sp>
        <p:nvSpPr>
          <p:cNvPr id="10" name="TextBox 9"/>
          <p:cNvSpPr txBox="1"/>
          <p:nvPr/>
        </p:nvSpPr>
        <p:spPr>
          <a:xfrm>
            <a:off x="1403648" y="2323339"/>
            <a:ext cx="1368152" cy="430887"/>
          </a:xfrm>
          <a:prstGeom prst="rect">
            <a:avLst/>
          </a:prstGeom>
          <a:noFill/>
        </p:spPr>
        <p:txBody>
          <a:bodyPr wrap="square" rtlCol="0">
            <a:spAutoFit/>
          </a:bodyPr>
          <a:lstStyle/>
          <a:p>
            <a:r>
              <a:rPr lang="en-GB" sz="1100" dirty="0" smtClean="0">
                <a:solidFill>
                  <a:schemeClr val="bg1"/>
                </a:solidFill>
              </a:rPr>
              <a:t>Canada </a:t>
            </a:r>
            <a:r>
              <a:rPr lang="en-GB" sz="1100" b="1" dirty="0" smtClean="0">
                <a:solidFill>
                  <a:schemeClr val="bg1"/>
                </a:solidFill>
              </a:rPr>
              <a:t>English Online meetings</a:t>
            </a:r>
            <a:endParaRPr lang="en-GB" sz="1100" b="1" dirty="0">
              <a:solidFill>
                <a:schemeClr val="bg1"/>
              </a:solidFill>
            </a:endParaRPr>
          </a:p>
        </p:txBody>
      </p:sp>
      <p:sp>
        <p:nvSpPr>
          <p:cNvPr id="13" name="TextBox 12"/>
          <p:cNvSpPr txBox="1"/>
          <p:nvPr/>
        </p:nvSpPr>
        <p:spPr>
          <a:xfrm>
            <a:off x="5983552" y="2076983"/>
            <a:ext cx="1080120" cy="415498"/>
          </a:xfrm>
          <a:prstGeom prst="rect">
            <a:avLst/>
          </a:prstGeom>
          <a:noFill/>
        </p:spPr>
        <p:txBody>
          <a:bodyPr wrap="square" rtlCol="0">
            <a:spAutoFit/>
          </a:bodyPr>
          <a:lstStyle/>
          <a:p>
            <a:r>
              <a:rPr lang="en-GB" sz="1000" b="1" dirty="0" smtClean="0">
                <a:solidFill>
                  <a:schemeClr val="bg1"/>
                </a:solidFill>
              </a:rPr>
              <a:t>Russian </a:t>
            </a:r>
          </a:p>
          <a:p>
            <a:r>
              <a:rPr lang="en-GB" sz="1000" b="1" dirty="0" smtClean="0">
                <a:solidFill>
                  <a:schemeClr val="bg1"/>
                </a:solidFill>
              </a:rPr>
              <a:t>Online meetings</a:t>
            </a:r>
            <a:endParaRPr lang="en-GB" sz="1000" b="1" dirty="0">
              <a:solidFill>
                <a:schemeClr val="bg1"/>
              </a:solidFill>
            </a:endParaRPr>
          </a:p>
        </p:txBody>
      </p:sp>
      <p:sp>
        <p:nvSpPr>
          <p:cNvPr id="18" name="TextBox 17"/>
          <p:cNvSpPr txBox="1"/>
          <p:nvPr/>
        </p:nvSpPr>
        <p:spPr>
          <a:xfrm>
            <a:off x="4395372" y="3271504"/>
            <a:ext cx="1182428" cy="415498"/>
          </a:xfrm>
          <a:prstGeom prst="rect">
            <a:avLst/>
          </a:prstGeom>
          <a:noFill/>
        </p:spPr>
        <p:txBody>
          <a:bodyPr wrap="square" rtlCol="0">
            <a:spAutoFit/>
          </a:bodyPr>
          <a:lstStyle/>
          <a:p>
            <a:r>
              <a:rPr lang="en-GB" sz="1050" b="1" dirty="0" smtClean="0">
                <a:solidFill>
                  <a:schemeClr val="bg1"/>
                </a:solidFill>
              </a:rPr>
              <a:t>Spanish </a:t>
            </a:r>
          </a:p>
          <a:p>
            <a:r>
              <a:rPr lang="en-GB" sz="1050" b="1" dirty="0" smtClean="0">
                <a:solidFill>
                  <a:schemeClr val="bg1"/>
                </a:solidFill>
              </a:rPr>
              <a:t>Online Meetings</a:t>
            </a:r>
            <a:endParaRPr lang="en-GB" sz="1050" b="1" dirty="0">
              <a:solidFill>
                <a:schemeClr val="bg1"/>
              </a:solidFill>
            </a:endParaRPr>
          </a:p>
        </p:txBody>
      </p:sp>
      <p:sp>
        <p:nvSpPr>
          <p:cNvPr id="19" name="TextBox 18"/>
          <p:cNvSpPr txBox="1"/>
          <p:nvPr/>
        </p:nvSpPr>
        <p:spPr>
          <a:xfrm>
            <a:off x="4575988" y="4638372"/>
            <a:ext cx="1296144" cy="430887"/>
          </a:xfrm>
          <a:prstGeom prst="rect">
            <a:avLst/>
          </a:prstGeom>
          <a:noFill/>
        </p:spPr>
        <p:txBody>
          <a:bodyPr wrap="square" rtlCol="0">
            <a:spAutoFit/>
          </a:bodyPr>
          <a:lstStyle/>
          <a:p>
            <a:r>
              <a:rPr lang="en-GB" sz="1050" b="1" dirty="0" smtClean="0">
                <a:solidFill>
                  <a:schemeClr val="bg1"/>
                </a:solidFill>
              </a:rPr>
              <a:t>South African</a:t>
            </a:r>
          </a:p>
          <a:p>
            <a:r>
              <a:rPr lang="en-GB" sz="1050" b="1" dirty="0" smtClean="0">
                <a:solidFill>
                  <a:schemeClr val="bg1"/>
                </a:solidFill>
              </a:rPr>
              <a:t>Online Meetings</a:t>
            </a:r>
            <a:endParaRPr lang="en-GB" sz="1050" b="1" dirty="0">
              <a:solidFill>
                <a:schemeClr val="bg1"/>
              </a:solidFill>
            </a:endParaRPr>
          </a:p>
        </p:txBody>
      </p:sp>
      <p:sp>
        <p:nvSpPr>
          <p:cNvPr id="20" name="TextBox 19"/>
          <p:cNvSpPr txBox="1"/>
          <p:nvPr/>
        </p:nvSpPr>
        <p:spPr>
          <a:xfrm>
            <a:off x="1958048" y="4430448"/>
            <a:ext cx="1296144" cy="430887"/>
          </a:xfrm>
          <a:prstGeom prst="rect">
            <a:avLst/>
          </a:prstGeom>
          <a:noFill/>
        </p:spPr>
        <p:txBody>
          <a:bodyPr wrap="square" rtlCol="0">
            <a:spAutoFit/>
          </a:bodyPr>
          <a:lstStyle/>
          <a:p>
            <a:r>
              <a:rPr lang="en-GB" sz="1050" b="1" dirty="0" smtClean="0">
                <a:solidFill>
                  <a:schemeClr val="bg1"/>
                </a:solidFill>
              </a:rPr>
              <a:t>Spanish </a:t>
            </a:r>
          </a:p>
          <a:p>
            <a:r>
              <a:rPr lang="en-GB" sz="1050" b="1" dirty="0" smtClean="0">
                <a:solidFill>
                  <a:schemeClr val="bg1"/>
                </a:solidFill>
              </a:rPr>
              <a:t>Online Meetings</a:t>
            </a:r>
            <a:endParaRPr lang="en-GB" sz="1050" b="1" dirty="0">
              <a:solidFill>
                <a:schemeClr val="bg1"/>
              </a:solidFill>
            </a:endParaRPr>
          </a:p>
        </p:txBody>
      </p:sp>
      <p:sp>
        <p:nvSpPr>
          <p:cNvPr id="21" name="TextBox 20"/>
          <p:cNvSpPr txBox="1"/>
          <p:nvPr/>
        </p:nvSpPr>
        <p:spPr>
          <a:xfrm>
            <a:off x="3131840" y="4077072"/>
            <a:ext cx="1296144" cy="430887"/>
          </a:xfrm>
          <a:prstGeom prst="rect">
            <a:avLst/>
          </a:prstGeom>
          <a:noFill/>
        </p:spPr>
        <p:txBody>
          <a:bodyPr wrap="square" rtlCol="0">
            <a:spAutoFit/>
          </a:bodyPr>
          <a:lstStyle/>
          <a:p>
            <a:r>
              <a:rPr lang="en-GB" sz="1050" b="1" dirty="0" smtClean="0">
                <a:solidFill>
                  <a:schemeClr val="bg1"/>
                </a:solidFill>
              </a:rPr>
              <a:t>Portuguese</a:t>
            </a:r>
          </a:p>
          <a:p>
            <a:r>
              <a:rPr lang="en-GB" sz="1050" b="1" dirty="0" smtClean="0">
                <a:solidFill>
                  <a:schemeClr val="bg1"/>
                </a:solidFill>
              </a:rPr>
              <a:t>Online Meetings</a:t>
            </a:r>
            <a:endParaRPr lang="en-GB" sz="1050" b="1" dirty="0">
              <a:solidFill>
                <a:schemeClr val="bg1"/>
              </a:solidFill>
            </a:endParaRPr>
          </a:p>
        </p:txBody>
      </p:sp>
      <p:sp>
        <p:nvSpPr>
          <p:cNvPr id="23" name="TextBox 22"/>
          <p:cNvSpPr txBox="1"/>
          <p:nvPr/>
        </p:nvSpPr>
        <p:spPr>
          <a:xfrm>
            <a:off x="1699760" y="3048366"/>
            <a:ext cx="1368152" cy="430887"/>
          </a:xfrm>
          <a:prstGeom prst="rect">
            <a:avLst/>
          </a:prstGeom>
          <a:noFill/>
        </p:spPr>
        <p:txBody>
          <a:bodyPr wrap="square" rtlCol="0">
            <a:spAutoFit/>
          </a:bodyPr>
          <a:lstStyle/>
          <a:p>
            <a:r>
              <a:rPr lang="en-GB" sz="1100" b="1" dirty="0" smtClean="0">
                <a:solidFill>
                  <a:schemeClr val="bg1"/>
                </a:solidFill>
              </a:rPr>
              <a:t>US English Online meetings</a:t>
            </a:r>
            <a:endParaRPr lang="en-GB" sz="1100" b="1" dirty="0">
              <a:solidFill>
                <a:schemeClr val="bg1"/>
              </a:solidFill>
            </a:endParaRPr>
          </a:p>
        </p:txBody>
      </p:sp>
      <p:sp>
        <p:nvSpPr>
          <p:cNvPr id="24" name="TextBox 23"/>
          <p:cNvSpPr txBox="1"/>
          <p:nvPr/>
        </p:nvSpPr>
        <p:spPr>
          <a:xfrm>
            <a:off x="971600" y="5835926"/>
            <a:ext cx="6840760" cy="830997"/>
          </a:xfrm>
          <a:prstGeom prst="rect">
            <a:avLst/>
          </a:prstGeom>
          <a:noFill/>
        </p:spPr>
        <p:txBody>
          <a:bodyPr wrap="square" rtlCol="0">
            <a:spAutoFit/>
          </a:bodyPr>
          <a:lstStyle/>
          <a:p>
            <a:pPr algn="ctr"/>
            <a:r>
              <a:rPr lang="en-GB" sz="2400" b="1" dirty="0" smtClean="0">
                <a:latin typeface="Baskerville Old Face" panose="02020602080505020303" pitchFamily="18" charset="0"/>
              </a:rPr>
              <a:t>Virtual NA recovery meetings are popping up across the world</a:t>
            </a:r>
            <a:endParaRPr lang="en-GB" sz="2400" b="1" dirty="0">
              <a:latin typeface="Baskerville Old Face" panose="02020602080505020303" pitchFamily="18" charset="0"/>
            </a:endParaRPr>
          </a:p>
        </p:txBody>
      </p:sp>
      <p:sp>
        <p:nvSpPr>
          <p:cNvPr id="6" name="Footer Placeholder 5"/>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9672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7709" y="1052736"/>
            <a:ext cx="8640960" cy="4608512"/>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4800" b="1" dirty="0" smtClean="0">
                <a:solidFill>
                  <a:srgbClr val="4F81BD">
                    <a:lumMod val="20000"/>
                    <a:lumOff val="80000"/>
                  </a:srgbClr>
                </a:solidFill>
                <a:latin typeface="Baskerville Old Face" panose="02020602080505020303" pitchFamily="18" charset="0"/>
              </a:rPr>
              <a:t>Reaching out to addicts in need.</a:t>
            </a:r>
            <a:endParaRPr lang="en-GB" sz="4800" b="1" dirty="0">
              <a:solidFill>
                <a:srgbClr val="4F81BD">
                  <a:lumMod val="20000"/>
                  <a:lumOff val="80000"/>
                </a:srgbClr>
              </a:solidFill>
              <a:latin typeface="Baskerville Old Face" panose="02020602080505020303" pitchFamily="18" charset="0"/>
            </a:endParaRP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46224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7709" y="1058432"/>
            <a:ext cx="8640960" cy="4608512"/>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fontAlgn="base"/>
            <a:r>
              <a:rPr lang="en-GB" sz="3600" b="1" dirty="0">
                <a:solidFill>
                  <a:schemeClr val="bg1"/>
                </a:solidFill>
                <a:latin typeface="Baskerville Old Face" panose="02020602080505020303" pitchFamily="18" charset="0"/>
              </a:rPr>
              <a:t>Virtual NA</a:t>
            </a:r>
          </a:p>
          <a:p>
            <a:pPr fontAlgn="base"/>
            <a:r>
              <a:rPr lang="en-GB" sz="3600" b="1" dirty="0">
                <a:solidFill>
                  <a:schemeClr val="bg1"/>
                </a:solidFill>
                <a:latin typeface="Baskerville Old Face" panose="02020602080505020303" pitchFamily="18" charset="0"/>
              </a:rPr>
              <a:t>NA Meetings Online &amp; by Phone</a:t>
            </a:r>
          </a:p>
          <a:p>
            <a:pPr fontAlgn="base"/>
            <a:r>
              <a:rPr lang="en-GB" sz="3600" b="1" dirty="0">
                <a:solidFill>
                  <a:schemeClr val="bg1"/>
                </a:solidFill>
                <a:latin typeface="Baskerville Old Face" panose="02020602080505020303" pitchFamily="18" charset="0"/>
              </a:rPr>
              <a:t>Bringing Narcotics Anonymous Meetings to Remote or Isolated Addicts from around the world who may, for whatever reason, be unable to attend local face to face meetings.</a:t>
            </a:r>
            <a:endParaRPr lang="en-GB" sz="3600" dirty="0">
              <a:solidFill>
                <a:schemeClr val="bg1"/>
              </a:solidFill>
              <a:latin typeface="Baskerville Old Face" panose="02020602080505020303" pitchFamily="18" charset="0"/>
            </a:endParaRP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53232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539552" y="1124744"/>
            <a:ext cx="8229600" cy="4525963"/>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3600" b="1" dirty="0" smtClean="0">
                <a:solidFill>
                  <a:srgbClr val="4F81BD">
                    <a:lumMod val="20000"/>
                    <a:lumOff val="80000"/>
                  </a:srgbClr>
                </a:solidFill>
                <a:latin typeface="Baskerville Old Face" panose="02020602080505020303" pitchFamily="18" charset="0"/>
              </a:rPr>
              <a:t>www.virtual-na.org  lists over 250 meetings of Narcotics Anonymous who meet weekly via the internet or by phone  </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32799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8232" y="1124744"/>
            <a:ext cx="5472608" cy="4401205"/>
          </a:xfrm>
          <a:prstGeom prst="rect">
            <a:avLst/>
          </a:prstGeom>
          <a:noFill/>
        </p:spPr>
        <p:txBody>
          <a:bodyPr wrap="square" rtlCol="0">
            <a:spAutoFit/>
          </a:bodyPr>
          <a:lstStyle/>
          <a:p>
            <a:pPr algn="ctr"/>
            <a:r>
              <a:rPr lang="en-GB" sz="4000" b="1" dirty="0" smtClean="0">
                <a:latin typeface="Baskerville Old Face" panose="02020602080505020303" pitchFamily="18" charset="0"/>
              </a:rPr>
              <a:t>How do Virtual NA Recovery Meetings work?</a:t>
            </a:r>
          </a:p>
          <a:p>
            <a:pPr algn="ctr"/>
            <a:endParaRPr lang="en-GB" sz="4000" b="1" dirty="0">
              <a:latin typeface="Baskerville Old Face" panose="02020602080505020303" pitchFamily="18" charset="0"/>
            </a:endParaRPr>
          </a:p>
          <a:p>
            <a:pPr algn="ctr"/>
            <a:r>
              <a:rPr lang="en-GB" sz="4000" b="1" dirty="0" smtClean="0">
                <a:latin typeface="Baskerville Old Face" panose="02020602080505020303" pitchFamily="18" charset="0"/>
              </a:rPr>
              <a:t>They are just like any other regular meeting of</a:t>
            </a:r>
          </a:p>
          <a:p>
            <a:pPr algn="ctr"/>
            <a:r>
              <a:rPr lang="en-GB" sz="4000" b="1" dirty="0" smtClean="0">
                <a:latin typeface="Baskerville Old Face" panose="02020602080505020303" pitchFamily="18" charset="0"/>
              </a:rPr>
              <a:t>Narcotics Anonymous</a:t>
            </a:r>
          </a:p>
          <a:p>
            <a:pPr algn="ctr"/>
            <a:endParaRPr lang="en-GB" sz="4000" b="1" dirty="0">
              <a:latin typeface="Baskerville Old Face" panose="02020602080505020303" pitchFamily="18" charset="0"/>
            </a:endParaRP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86360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332656"/>
            <a:ext cx="6984776" cy="6071513"/>
          </a:xfrm>
        </p:spPr>
      </p:pic>
      <p:sp>
        <p:nvSpPr>
          <p:cNvPr id="3" name="Footer Placeholder 2"/>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55071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892" y="2019696"/>
            <a:ext cx="3325959" cy="3070116"/>
          </a:xfrm>
          <a:prstGeom prst="rect">
            <a:avLst/>
          </a:prstGeom>
        </p:spPr>
      </p:pic>
      <p:graphicFrame>
        <p:nvGraphicFramePr>
          <p:cNvPr id="21" name="Diagram 20"/>
          <p:cNvGraphicFramePr/>
          <p:nvPr>
            <p:extLst>
              <p:ext uri="{D42A27DB-BD31-4B8C-83A1-F6EECF244321}">
                <p14:modId xmlns:p14="http://schemas.microsoft.com/office/powerpoint/2010/main" val="193728539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 21"/>
          <p:cNvGraphicFramePr/>
          <p:nvPr>
            <p:extLst>
              <p:ext uri="{D42A27DB-BD31-4B8C-83A1-F6EECF244321}">
                <p14:modId xmlns:p14="http://schemas.microsoft.com/office/powerpoint/2010/main" val="319504245"/>
              </p:ext>
            </p:extLst>
          </p:nvPr>
        </p:nvGraphicFramePr>
        <p:xfrm>
          <a:off x="1130050" y="2031386"/>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5" name="Diagram 24"/>
          <p:cNvGraphicFramePr/>
          <p:nvPr>
            <p:extLst>
              <p:ext uri="{D42A27DB-BD31-4B8C-83A1-F6EECF244321}">
                <p14:modId xmlns:p14="http://schemas.microsoft.com/office/powerpoint/2010/main" val="1998827428"/>
              </p:ext>
            </p:extLst>
          </p:nvPr>
        </p:nvGraphicFramePr>
        <p:xfrm>
          <a:off x="2481620" y="644864"/>
          <a:ext cx="6096000" cy="406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4" name="Diagram 23"/>
          <p:cNvGraphicFramePr/>
          <p:nvPr>
            <p:extLst>
              <p:ext uri="{D42A27DB-BD31-4B8C-83A1-F6EECF244321}">
                <p14:modId xmlns:p14="http://schemas.microsoft.com/office/powerpoint/2010/main" val="704485013"/>
              </p:ext>
            </p:extLst>
          </p:nvPr>
        </p:nvGraphicFramePr>
        <p:xfrm>
          <a:off x="1906388" y="497366"/>
          <a:ext cx="6096000" cy="4064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p:cNvGraphicFramePr/>
          <p:nvPr>
            <p:extLst>
              <p:ext uri="{D42A27DB-BD31-4B8C-83A1-F6EECF244321}">
                <p14:modId xmlns:p14="http://schemas.microsoft.com/office/powerpoint/2010/main" val="27438748"/>
              </p:ext>
            </p:extLst>
          </p:nvPr>
        </p:nvGraphicFramePr>
        <p:xfrm>
          <a:off x="2771800" y="1676572"/>
          <a:ext cx="6096000" cy="40640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p:cNvGraphicFramePr/>
          <p:nvPr>
            <p:extLst>
              <p:ext uri="{D42A27DB-BD31-4B8C-83A1-F6EECF244321}">
                <p14:modId xmlns:p14="http://schemas.microsoft.com/office/powerpoint/2010/main" val="806055178"/>
              </p:ext>
            </p:extLst>
          </p:nvPr>
        </p:nvGraphicFramePr>
        <p:xfrm>
          <a:off x="2321600" y="1893293"/>
          <a:ext cx="6096000" cy="406400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p:cNvGraphicFramePr/>
          <p:nvPr>
            <p:extLst>
              <p:ext uri="{D42A27DB-BD31-4B8C-83A1-F6EECF244321}">
                <p14:modId xmlns:p14="http://schemas.microsoft.com/office/powerpoint/2010/main" val="2579972086"/>
              </p:ext>
            </p:extLst>
          </p:nvPr>
        </p:nvGraphicFramePr>
        <p:xfrm>
          <a:off x="1640988" y="2458107"/>
          <a:ext cx="6096000" cy="40640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p:cNvGraphicFramePr/>
          <p:nvPr>
            <p:extLst>
              <p:ext uri="{D42A27DB-BD31-4B8C-83A1-F6EECF244321}">
                <p14:modId xmlns:p14="http://schemas.microsoft.com/office/powerpoint/2010/main" val="961328467"/>
              </p:ext>
            </p:extLst>
          </p:nvPr>
        </p:nvGraphicFramePr>
        <p:xfrm>
          <a:off x="923112" y="2482873"/>
          <a:ext cx="6096000" cy="406400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30" name="Diagram 29"/>
          <p:cNvGraphicFramePr/>
          <p:nvPr>
            <p:extLst>
              <p:ext uri="{D42A27DB-BD31-4B8C-83A1-F6EECF244321}">
                <p14:modId xmlns:p14="http://schemas.microsoft.com/office/powerpoint/2010/main" val="1694787486"/>
              </p:ext>
            </p:extLst>
          </p:nvPr>
        </p:nvGraphicFramePr>
        <p:xfrm>
          <a:off x="180163" y="2278256"/>
          <a:ext cx="6096000" cy="4064000"/>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31" name="Diagram 30"/>
          <p:cNvGraphicFramePr/>
          <p:nvPr>
            <p:extLst>
              <p:ext uri="{D42A27DB-BD31-4B8C-83A1-F6EECF244321}">
                <p14:modId xmlns:p14="http://schemas.microsoft.com/office/powerpoint/2010/main" val="2717180393"/>
              </p:ext>
            </p:extLst>
          </p:nvPr>
        </p:nvGraphicFramePr>
        <p:xfrm>
          <a:off x="251520" y="2031386"/>
          <a:ext cx="6096000" cy="4064000"/>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pic>
        <p:nvPicPr>
          <p:cNvPr id="7" name="Picture 6"/>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2566136" y="1617360"/>
            <a:ext cx="915625" cy="864096"/>
          </a:xfrm>
          <a:prstGeom prst="rect">
            <a:avLst/>
          </a:prstGeom>
        </p:spPr>
      </p:pic>
      <p:pic>
        <p:nvPicPr>
          <p:cNvPr id="8" name="Picture 7"/>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4630137" y="497366"/>
            <a:ext cx="504056" cy="1044487"/>
          </a:xfrm>
          <a:prstGeom prst="rect">
            <a:avLst/>
          </a:prstGeom>
        </p:spPr>
      </p:pic>
      <p:pic>
        <p:nvPicPr>
          <p:cNvPr id="9" name="Picture 8"/>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4419630" y="5326271"/>
            <a:ext cx="1053450" cy="828603"/>
          </a:xfrm>
          <a:prstGeom prst="rect">
            <a:avLst/>
          </a:prstGeom>
        </p:spPr>
      </p:pic>
      <p:pic>
        <p:nvPicPr>
          <p:cNvPr id="10" name="Picture 9"/>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1304330" y="2790080"/>
            <a:ext cx="1177290" cy="621030"/>
          </a:xfrm>
          <a:prstGeom prst="rect">
            <a:avLst/>
          </a:prstGeom>
        </p:spPr>
      </p:pic>
      <p:pic>
        <p:nvPicPr>
          <p:cNvPr id="11" name="Picture 10"/>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7020272" y="2160056"/>
            <a:ext cx="1007553" cy="967955"/>
          </a:xfrm>
          <a:prstGeom prst="rect">
            <a:avLst/>
          </a:prstGeom>
        </p:spPr>
      </p:pic>
      <p:pic>
        <p:nvPicPr>
          <p:cNvPr id="12" name="Picture 11"/>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5443154" y="741411"/>
            <a:ext cx="1092421" cy="1322686"/>
          </a:xfrm>
          <a:prstGeom prst="rect">
            <a:avLst/>
          </a:prstGeom>
        </p:spPr>
      </p:pic>
      <p:pic>
        <p:nvPicPr>
          <p:cNvPr id="14" name="Picture 13"/>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2566136" y="5001781"/>
            <a:ext cx="955512" cy="955512"/>
          </a:xfrm>
          <a:prstGeom prst="rect">
            <a:avLst/>
          </a:prstGeom>
        </p:spPr>
      </p:pic>
      <p:pic>
        <p:nvPicPr>
          <p:cNvPr id="17" name="Picture 16"/>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6660232" y="3416805"/>
            <a:ext cx="1076756" cy="1293163"/>
          </a:xfrm>
          <a:prstGeom prst="rect">
            <a:avLst/>
          </a:prstGeom>
        </p:spPr>
      </p:pic>
      <p:pic>
        <p:nvPicPr>
          <p:cNvPr id="18" name="Picture 17"/>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1464350" y="4063387"/>
            <a:ext cx="857250" cy="853440"/>
          </a:xfrm>
          <a:prstGeom prst="rect">
            <a:avLst/>
          </a:prstGeom>
        </p:spPr>
      </p:pic>
      <p:pic>
        <p:nvPicPr>
          <p:cNvPr id="19" name="Picture 18"/>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6254602" y="4969046"/>
            <a:ext cx="561947" cy="1164447"/>
          </a:xfrm>
          <a:prstGeom prst="rect">
            <a:avLst/>
          </a:prstGeom>
        </p:spPr>
      </p:pic>
      <p:sp>
        <p:nvSpPr>
          <p:cNvPr id="20" name="TextBox 19"/>
          <p:cNvSpPr txBox="1"/>
          <p:nvPr/>
        </p:nvSpPr>
        <p:spPr>
          <a:xfrm>
            <a:off x="278555" y="118082"/>
            <a:ext cx="4086090" cy="1384995"/>
          </a:xfrm>
          <a:prstGeom prst="rect">
            <a:avLst/>
          </a:prstGeom>
          <a:noFill/>
        </p:spPr>
        <p:txBody>
          <a:bodyPr wrap="square" rtlCol="0">
            <a:spAutoFit/>
          </a:bodyPr>
          <a:lstStyle/>
          <a:p>
            <a:r>
              <a:rPr lang="en-GB" sz="2800" b="1" dirty="0" smtClean="0">
                <a:latin typeface="Baskerville Old Face" panose="02020602080505020303" pitchFamily="18" charset="0"/>
              </a:rPr>
              <a:t>Except members meet online or by phone from around the world</a:t>
            </a:r>
            <a:endParaRPr lang="en-GB" sz="2800" b="1" dirty="0">
              <a:latin typeface="Baskerville Old Face" panose="02020602080505020303" pitchFamily="18" charset="0"/>
            </a:endParaRP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07579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2924944"/>
            <a:ext cx="8229600" cy="1368152"/>
          </a:xfrm>
        </p:spPr>
        <p:txBody>
          <a:bodyPr>
            <a:normAutofit/>
          </a:bodyPr>
          <a:lstStyle/>
          <a:p>
            <a:pPr marL="0" indent="0" algn="ctr">
              <a:buNone/>
            </a:pPr>
            <a:r>
              <a:rPr lang="en-GB" b="1" dirty="0" smtClean="0">
                <a:latin typeface="Baskerville Old Face" panose="02020602080505020303" pitchFamily="18" charset="0"/>
              </a:rPr>
              <a:t>Virtual NA recovery meetings use the same readings</a:t>
            </a:r>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78958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95536" y="3140968"/>
            <a:ext cx="8229600" cy="864096"/>
          </a:xfrm>
        </p:spPr>
        <p:txBody>
          <a:bodyPr>
            <a:normAutofit/>
          </a:bodyPr>
          <a:lstStyle/>
          <a:p>
            <a:pPr marL="0" indent="0" algn="ctr">
              <a:buNone/>
            </a:pPr>
            <a:r>
              <a:rPr lang="en-GB" b="1" dirty="0" smtClean="0">
                <a:latin typeface="Baskerville Old Face" panose="02020602080505020303" pitchFamily="18" charset="0"/>
              </a:rPr>
              <a:t>Work the same Steps and Traditions</a:t>
            </a:r>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5753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1628800"/>
            <a:ext cx="8229600" cy="4176464"/>
          </a:xfrm>
        </p:spPr>
        <p:txBody>
          <a:bodyPr>
            <a:normAutofit/>
          </a:bodyPr>
          <a:lstStyle/>
          <a:p>
            <a:pPr marL="0" indent="0" algn="ctr">
              <a:buNone/>
            </a:pPr>
            <a:r>
              <a:rPr lang="en-GB" b="1" dirty="0" smtClean="0">
                <a:latin typeface="Baskerville Old Face" panose="02020602080505020303" pitchFamily="18" charset="0"/>
              </a:rPr>
              <a:t>Read from the same literature</a:t>
            </a:r>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17389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11560" y="2780928"/>
            <a:ext cx="8229600" cy="1296144"/>
          </a:xfrm>
        </p:spPr>
        <p:txBody>
          <a:bodyPr>
            <a:normAutofit/>
          </a:bodyPr>
          <a:lstStyle/>
          <a:p>
            <a:pPr marL="0" indent="0" algn="ctr">
              <a:buNone/>
            </a:pPr>
            <a:r>
              <a:rPr lang="en-GB" b="1" dirty="0" smtClean="0">
                <a:latin typeface="Baskerville Old Face" panose="02020602080505020303" pitchFamily="18" charset="0"/>
              </a:rPr>
              <a:t>And follow the same basic group guidelines as any other meetings of Narcotics Anonymous </a:t>
            </a:r>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19486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780928"/>
            <a:ext cx="8229600" cy="1584176"/>
          </a:xfrm>
        </p:spPr>
        <p:txBody>
          <a:bodyPr>
            <a:normAutofit/>
          </a:bodyPr>
          <a:lstStyle/>
          <a:p>
            <a:pPr marL="0" indent="0" algn="ctr">
              <a:buNone/>
            </a:pPr>
            <a:r>
              <a:rPr lang="en-GB" b="1" dirty="0" smtClean="0">
                <a:latin typeface="Baskerville Old Face" panose="02020602080505020303" pitchFamily="18" charset="0"/>
              </a:rPr>
              <a:t>As with all other regular meetings of NA there are many different formats of Virtual recovery meetings</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51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56992"/>
            <a:ext cx="8229600" cy="576064"/>
          </a:xfrm>
        </p:spPr>
        <p:txBody>
          <a:bodyPr>
            <a:normAutofit lnSpcReduction="10000"/>
          </a:bodyPr>
          <a:lstStyle/>
          <a:p>
            <a:pPr marL="0" indent="0" algn="ctr">
              <a:buNone/>
            </a:pPr>
            <a:r>
              <a:rPr lang="en-GB" b="1" dirty="0" smtClean="0">
                <a:latin typeface="Baskerville Old Face" panose="02020602080505020303" pitchFamily="18" charset="0"/>
              </a:rPr>
              <a:t>Speaker meetings</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65810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56992"/>
            <a:ext cx="8229600" cy="648072"/>
          </a:xfrm>
        </p:spPr>
        <p:txBody>
          <a:bodyPr/>
          <a:lstStyle/>
          <a:p>
            <a:pPr marL="0" indent="0" algn="ctr">
              <a:buNone/>
            </a:pPr>
            <a:r>
              <a:rPr lang="en-GB" b="1" dirty="0" smtClean="0">
                <a:latin typeface="Baskerville Old Face" panose="02020602080505020303" pitchFamily="18" charset="0"/>
              </a:rPr>
              <a:t>Literature discussion meetings,</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14102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068960"/>
            <a:ext cx="8229600" cy="720080"/>
          </a:xfrm>
        </p:spPr>
        <p:txBody>
          <a:bodyPr/>
          <a:lstStyle/>
          <a:p>
            <a:pPr marL="0" indent="0" algn="ctr">
              <a:buNone/>
            </a:pPr>
            <a:r>
              <a:rPr lang="en-GB" b="1" dirty="0" smtClean="0">
                <a:latin typeface="Baskerville Old Face" panose="02020602080505020303" pitchFamily="18" charset="0"/>
              </a:rPr>
              <a:t>Just for today meetings, and many more……</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89673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564904"/>
            <a:ext cx="8229600" cy="1584176"/>
          </a:xfrm>
        </p:spPr>
        <p:txBody>
          <a:bodyPr/>
          <a:lstStyle/>
          <a:p>
            <a:pPr marL="0" indent="0" algn="ctr">
              <a:buNone/>
            </a:pPr>
            <a:r>
              <a:rPr lang="en-GB" b="1" dirty="0" smtClean="0">
                <a:latin typeface="Baskerville Old Face" panose="02020602080505020303" pitchFamily="18" charset="0"/>
              </a:rPr>
              <a:t>Some meetings also beam meetings in institutions or welcome institutions to attend their regularly scheduled meetings. </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44510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www.virtual-na.org</a:t>
            </a:r>
            <a:endParaRPr lang="en-GB" dirty="0"/>
          </a:p>
        </p:txBody>
      </p:sp>
      <p:sp>
        <p:nvSpPr>
          <p:cNvPr id="3" name="Content Placeholder 2"/>
          <p:cNvSpPr>
            <a:spLocks noGrp="1"/>
          </p:cNvSpPr>
          <p:nvPr>
            <p:ph idx="1"/>
          </p:nvPr>
        </p:nvSpPr>
        <p:spPr>
          <a:xfrm>
            <a:off x="457200" y="1600201"/>
            <a:ext cx="8219256" cy="676672"/>
          </a:xfrm>
        </p:spPr>
        <p:txBody>
          <a:bodyPr>
            <a:normAutofit/>
          </a:bodyPr>
          <a:lstStyle/>
          <a:p>
            <a:pPr marL="0" indent="0">
              <a:buNone/>
            </a:pPr>
            <a:r>
              <a:rPr lang="en-GB" dirty="0" smtClean="0"/>
              <a:t>         What are Virtual Recovery Meetings.</a:t>
            </a:r>
          </a:p>
          <a:p>
            <a:endParaRPr lang="en-GB" dirty="0" smtClean="0"/>
          </a:p>
          <a:p>
            <a:pPr marL="0" indent="0">
              <a:buNone/>
            </a:pPr>
            <a:endParaRPr lang="en-GB" dirty="0" smtClean="0"/>
          </a:p>
          <a:p>
            <a:endParaRPr lang="en-GB" dirty="0" smtClean="0"/>
          </a:p>
          <a:p>
            <a:pPr marL="0" indent="0">
              <a:buNone/>
            </a:pPr>
            <a:endParaRPr lang="en-GB" dirty="0" smtClean="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636912"/>
            <a:ext cx="2448272" cy="1836204"/>
          </a:xfrm>
          <a:prstGeom prst="rect">
            <a:avLst/>
          </a:prstGeom>
        </p:spPr>
      </p:pic>
      <p:sp>
        <p:nvSpPr>
          <p:cNvPr id="5" name="Footer Placeholder 4"/>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28711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579296" cy="1368152"/>
          </a:xfrm>
        </p:spPr>
        <p:txBody>
          <a:bodyPr>
            <a:normAutofit/>
          </a:bodyPr>
          <a:lstStyle/>
          <a:p>
            <a:pPr marL="0" indent="0">
              <a:buNone/>
            </a:pPr>
            <a:r>
              <a:rPr lang="en-GB" b="1" dirty="0" smtClean="0">
                <a:latin typeface="Baskerville Old Face" panose="02020602080505020303" pitchFamily="18" charset="0"/>
              </a:rPr>
              <a:t>There are three main categories of Virtual meetings</a:t>
            </a:r>
          </a:p>
          <a:p>
            <a:pPr marL="0" indent="0" algn="ctr">
              <a:buNone/>
            </a:pPr>
            <a:r>
              <a:rPr lang="en-GB" b="1" dirty="0" smtClean="0">
                <a:latin typeface="Baskerville Old Face" panose="02020602080505020303" pitchFamily="18" charset="0"/>
              </a:rPr>
              <a:t>Autonomous self supporting meetings</a:t>
            </a:r>
          </a:p>
        </p:txBody>
      </p:sp>
      <p:sp>
        <p:nvSpPr>
          <p:cNvPr id="4" name="TextBox 3"/>
          <p:cNvSpPr txBox="1"/>
          <p:nvPr/>
        </p:nvSpPr>
        <p:spPr>
          <a:xfrm>
            <a:off x="1043608" y="3284984"/>
            <a:ext cx="7200800" cy="646331"/>
          </a:xfrm>
          <a:prstGeom prst="rect">
            <a:avLst/>
          </a:prstGeom>
          <a:noFill/>
        </p:spPr>
        <p:txBody>
          <a:bodyPr wrap="square" rtlCol="0">
            <a:spAutoFit/>
          </a:bodyPr>
          <a:lstStyle/>
          <a:p>
            <a:r>
              <a:rPr lang="en-GB" b="1" dirty="0" smtClean="0">
                <a:latin typeface="Baskerville Old Face" panose="02020602080505020303" pitchFamily="18" charset="0"/>
              </a:rPr>
              <a:t>These are the most common types of meetings in Narcotics Anonymous </a:t>
            </a:r>
          </a:p>
          <a:p>
            <a:endParaRPr lang="en-GB" b="1" dirty="0" smtClean="0">
              <a:latin typeface="Baskerville Old Face" panose="02020602080505020303" pitchFamily="18" charset="0"/>
            </a:endParaRP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21217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579296" cy="792088"/>
          </a:xfrm>
        </p:spPr>
        <p:txBody>
          <a:bodyPr>
            <a:normAutofit/>
          </a:bodyPr>
          <a:lstStyle/>
          <a:p>
            <a:pPr marL="0" indent="0">
              <a:buNone/>
            </a:pPr>
            <a:r>
              <a:rPr lang="en-GB" b="1" dirty="0" smtClean="0">
                <a:latin typeface="Baskerville Old Face" panose="02020602080505020303" pitchFamily="18" charset="0"/>
              </a:rPr>
              <a:t>There are three main categories of Virtual meetings</a:t>
            </a:r>
          </a:p>
        </p:txBody>
      </p:sp>
      <p:sp>
        <p:nvSpPr>
          <p:cNvPr id="2" name="TextBox 1"/>
          <p:cNvSpPr txBox="1"/>
          <p:nvPr/>
        </p:nvSpPr>
        <p:spPr>
          <a:xfrm>
            <a:off x="1331640" y="3030823"/>
            <a:ext cx="6346610" cy="584775"/>
          </a:xfrm>
          <a:prstGeom prst="rect">
            <a:avLst/>
          </a:prstGeom>
          <a:noFill/>
        </p:spPr>
        <p:txBody>
          <a:bodyPr wrap="none" rtlCol="0">
            <a:spAutoFit/>
          </a:bodyPr>
          <a:lstStyle/>
          <a:p>
            <a:pPr lvl="0" algn="ctr">
              <a:spcBef>
                <a:spcPct val="20000"/>
              </a:spcBef>
            </a:pPr>
            <a:r>
              <a:rPr lang="en-GB" sz="3200" b="1" dirty="0">
                <a:solidFill>
                  <a:prstClr val="black"/>
                </a:solidFill>
                <a:latin typeface="Baskerville Old Face" panose="02020602080505020303" pitchFamily="18" charset="0"/>
              </a:rPr>
              <a:t>Autonomous self supporting meetings</a:t>
            </a:r>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23675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579296" cy="1368152"/>
          </a:xfrm>
        </p:spPr>
        <p:txBody>
          <a:bodyPr>
            <a:normAutofit/>
          </a:bodyPr>
          <a:lstStyle/>
          <a:p>
            <a:pPr marL="0" indent="0" algn="ctr">
              <a:buNone/>
            </a:pPr>
            <a:r>
              <a:rPr lang="en-GB" b="1" dirty="0" smtClean="0">
                <a:latin typeface="Baskerville Old Face" panose="02020602080505020303" pitchFamily="18" charset="0"/>
              </a:rPr>
              <a:t>Autonomous self supporting meetings</a:t>
            </a:r>
          </a:p>
        </p:txBody>
      </p:sp>
      <p:sp>
        <p:nvSpPr>
          <p:cNvPr id="4" name="TextBox 3"/>
          <p:cNvSpPr txBox="1"/>
          <p:nvPr/>
        </p:nvSpPr>
        <p:spPr>
          <a:xfrm>
            <a:off x="1043608" y="2924944"/>
            <a:ext cx="7200800" cy="923330"/>
          </a:xfrm>
          <a:prstGeom prst="rect">
            <a:avLst/>
          </a:prstGeom>
          <a:noFill/>
        </p:spPr>
        <p:txBody>
          <a:bodyPr wrap="square" rtlCol="0">
            <a:spAutoFit/>
          </a:bodyPr>
          <a:lstStyle/>
          <a:p>
            <a:endParaRPr lang="en-GB" b="1" dirty="0" smtClean="0">
              <a:latin typeface="Baskerville Old Face" panose="02020602080505020303" pitchFamily="18" charset="0"/>
            </a:endParaRPr>
          </a:p>
          <a:p>
            <a:r>
              <a:rPr lang="en-GB" b="1" dirty="0" smtClean="0">
                <a:latin typeface="Baskerville Old Face" panose="02020602080505020303" pitchFamily="18" charset="0"/>
              </a:rPr>
              <a:t>They meet regularly at the same time and place and usually have a set format.</a:t>
            </a:r>
          </a:p>
          <a:p>
            <a:pPr algn="ctr"/>
            <a:endParaRPr lang="en-GB" b="1" dirty="0" smtClean="0">
              <a:latin typeface="Baskerville Old Face" panose="02020602080505020303" pitchFamily="18" charset="0"/>
            </a:endParaRP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18093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579296" cy="1368152"/>
          </a:xfrm>
        </p:spPr>
        <p:txBody>
          <a:bodyPr>
            <a:normAutofit/>
          </a:bodyPr>
          <a:lstStyle/>
          <a:p>
            <a:pPr marL="0" indent="0" algn="ctr">
              <a:buNone/>
            </a:pPr>
            <a:r>
              <a:rPr lang="en-GB" b="1" dirty="0" smtClean="0">
                <a:latin typeface="Baskerville Old Face" panose="02020602080505020303" pitchFamily="18" charset="0"/>
              </a:rPr>
              <a:t>Autonomous self supporting meetings</a:t>
            </a:r>
          </a:p>
        </p:txBody>
      </p:sp>
      <p:sp>
        <p:nvSpPr>
          <p:cNvPr id="4" name="TextBox 3"/>
          <p:cNvSpPr txBox="1"/>
          <p:nvPr/>
        </p:nvSpPr>
        <p:spPr>
          <a:xfrm>
            <a:off x="971600" y="3212976"/>
            <a:ext cx="7200800" cy="923330"/>
          </a:xfrm>
          <a:prstGeom prst="rect">
            <a:avLst/>
          </a:prstGeom>
          <a:noFill/>
        </p:spPr>
        <p:txBody>
          <a:bodyPr wrap="square" rtlCol="0">
            <a:spAutoFit/>
          </a:bodyPr>
          <a:lstStyle/>
          <a:p>
            <a:pPr algn="ctr"/>
            <a:r>
              <a:rPr lang="en-GB" b="1" dirty="0" smtClean="0">
                <a:latin typeface="Baskerville Old Face" panose="02020602080505020303" pitchFamily="18" charset="0"/>
              </a:rPr>
              <a:t>Each meeting or group has a number of regular members who collectively manage the business of the meeting as trusted servants.</a:t>
            </a:r>
          </a:p>
          <a:p>
            <a:endParaRPr lang="en-GB" b="1" dirty="0" smtClean="0">
              <a:latin typeface="Baskerville Old Face" panose="02020602080505020303" pitchFamily="18" charset="0"/>
            </a:endParaRP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49386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579296" cy="1368152"/>
          </a:xfrm>
        </p:spPr>
        <p:txBody>
          <a:bodyPr>
            <a:normAutofit/>
          </a:bodyPr>
          <a:lstStyle/>
          <a:p>
            <a:pPr marL="0" indent="0" algn="ctr">
              <a:buNone/>
            </a:pPr>
            <a:r>
              <a:rPr lang="en-GB" b="1" dirty="0" smtClean="0">
                <a:latin typeface="Baskerville Old Face" panose="02020602080505020303" pitchFamily="18" charset="0"/>
              </a:rPr>
              <a:t>Autonomous self supporting meetings</a:t>
            </a:r>
          </a:p>
        </p:txBody>
      </p:sp>
      <p:sp>
        <p:nvSpPr>
          <p:cNvPr id="4" name="TextBox 3"/>
          <p:cNvSpPr txBox="1"/>
          <p:nvPr/>
        </p:nvSpPr>
        <p:spPr>
          <a:xfrm>
            <a:off x="965880" y="2276872"/>
            <a:ext cx="7200800" cy="2308324"/>
          </a:xfrm>
          <a:prstGeom prst="rect">
            <a:avLst/>
          </a:prstGeom>
          <a:noFill/>
        </p:spPr>
        <p:txBody>
          <a:bodyPr wrap="square" rtlCol="0">
            <a:spAutoFit/>
          </a:bodyPr>
          <a:lstStyle/>
          <a:p>
            <a:endParaRPr lang="en-GB" b="1" dirty="0" smtClean="0">
              <a:latin typeface="Baskerville Old Face" panose="02020602080505020303" pitchFamily="18" charset="0"/>
            </a:endParaRPr>
          </a:p>
          <a:p>
            <a:pPr algn="ctr"/>
            <a:r>
              <a:rPr lang="en-GB" b="1" dirty="0" smtClean="0">
                <a:latin typeface="Baskerville Old Face" panose="02020602080505020303" pitchFamily="18" charset="0"/>
              </a:rPr>
              <a:t>In the case of virtual  meetings these regular members do things such as hosting and chairing the meeting, make announcements about group and NA business, represent the conscience of the meeting at the next level of service and announce the ways that members may make Tradition 7 contributions. They will also direct members to sources of other NA meetings and NA literature. </a:t>
            </a:r>
          </a:p>
          <a:p>
            <a:endParaRPr lang="en-GB" b="1" dirty="0">
              <a:latin typeface="Baskerville Old Face" panose="02020602080505020303" pitchFamily="18" charset="0"/>
            </a:endParaRP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7219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579296" cy="1368152"/>
          </a:xfrm>
        </p:spPr>
        <p:txBody>
          <a:bodyPr>
            <a:normAutofit/>
          </a:bodyPr>
          <a:lstStyle/>
          <a:p>
            <a:pPr marL="0" indent="0" algn="ctr">
              <a:buNone/>
            </a:pPr>
            <a:r>
              <a:rPr lang="en-GB" b="1" dirty="0" smtClean="0">
                <a:latin typeface="Baskerville Old Face" panose="02020602080505020303" pitchFamily="18" charset="0"/>
              </a:rPr>
              <a:t>Autonomous self supporting meetings</a:t>
            </a:r>
          </a:p>
        </p:txBody>
      </p:sp>
      <p:sp>
        <p:nvSpPr>
          <p:cNvPr id="4" name="TextBox 3"/>
          <p:cNvSpPr txBox="1"/>
          <p:nvPr/>
        </p:nvSpPr>
        <p:spPr>
          <a:xfrm>
            <a:off x="1115616" y="3140968"/>
            <a:ext cx="7200800" cy="923330"/>
          </a:xfrm>
          <a:prstGeom prst="rect">
            <a:avLst/>
          </a:prstGeom>
          <a:noFill/>
        </p:spPr>
        <p:txBody>
          <a:bodyPr wrap="square" rtlCol="0">
            <a:spAutoFit/>
          </a:bodyPr>
          <a:lstStyle/>
          <a:p>
            <a:pPr algn="ctr"/>
            <a:r>
              <a:rPr lang="en-GB" b="1" dirty="0" smtClean="0">
                <a:latin typeface="Baskerville Old Face" panose="02020602080505020303" pitchFamily="18" charset="0"/>
              </a:rPr>
              <a:t>The primary function of the groups trusted servants is to ensure that the meeting remains positive by maintaining a good atmosphere of recovery and that it is carrying a clear Narcotics Anonymous message</a:t>
            </a:r>
            <a:r>
              <a:rPr lang="en-GB" b="1" dirty="0" smtClean="0"/>
              <a:t>. </a:t>
            </a:r>
            <a:endParaRPr lang="en-GB" b="1" dirty="0"/>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41480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1760" y="2996952"/>
            <a:ext cx="4572000" cy="584775"/>
          </a:xfrm>
          <a:prstGeom prst="rect">
            <a:avLst/>
          </a:prstGeom>
        </p:spPr>
        <p:txBody>
          <a:bodyPr>
            <a:spAutoFit/>
          </a:bodyPr>
          <a:lstStyle/>
          <a:p>
            <a:pPr lvl="0" algn="ctr">
              <a:spcBef>
                <a:spcPct val="20000"/>
              </a:spcBef>
            </a:pPr>
            <a:r>
              <a:rPr lang="en-GB" sz="3200" b="1" dirty="0">
                <a:solidFill>
                  <a:prstClr val="black"/>
                </a:solidFill>
                <a:latin typeface="Baskerville Old Face" panose="02020602080505020303" pitchFamily="18" charset="0"/>
              </a:rPr>
              <a:t>Hybrid Meetings </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46175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404664"/>
            <a:ext cx="4572000" cy="584775"/>
          </a:xfrm>
          <a:prstGeom prst="rect">
            <a:avLst/>
          </a:prstGeom>
        </p:spPr>
        <p:txBody>
          <a:bodyPr>
            <a:spAutoFit/>
          </a:bodyPr>
          <a:lstStyle/>
          <a:p>
            <a:pPr lvl="0" algn="ctr">
              <a:spcBef>
                <a:spcPct val="20000"/>
              </a:spcBef>
            </a:pPr>
            <a:r>
              <a:rPr lang="en-GB" sz="3200" b="1" dirty="0">
                <a:solidFill>
                  <a:prstClr val="black"/>
                </a:solidFill>
                <a:latin typeface="Baskerville Old Face" panose="02020602080505020303" pitchFamily="18" charset="0"/>
              </a:rPr>
              <a:t>Hybrid Meetings </a:t>
            </a:r>
          </a:p>
        </p:txBody>
      </p:sp>
      <p:sp>
        <p:nvSpPr>
          <p:cNvPr id="3" name="TextBox 2"/>
          <p:cNvSpPr txBox="1"/>
          <p:nvPr/>
        </p:nvSpPr>
        <p:spPr>
          <a:xfrm>
            <a:off x="1259632" y="2852936"/>
            <a:ext cx="6840759" cy="923330"/>
          </a:xfrm>
          <a:prstGeom prst="rect">
            <a:avLst/>
          </a:prstGeom>
          <a:noFill/>
        </p:spPr>
        <p:txBody>
          <a:bodyPr wrap="square" rtlCol="0">
            <a:spAutoFit/>
          </a:bodyPr>
          <a:lstStyle/>
          <a:p>
            <a:pPr algn="ctr"/>
            <a:r>
              <a:rPr lang="en-GB" b="1" dirty="0" smtClean="0">
                <a:latin typeface="Baskerville Old Face" panose="02020602080505020303" pitchFamily="18" charset="0"/>
              </a:rPr>
              <a:t>Hybrid meetings are those that are hosted via an internet connection from a physical meeting location and enable small or isolated face to face meetings to allow for members to attend virtually.</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12805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404664"/>
            <a:ext cx="4572000" cy="584775"/>
          </a:xfrm>
          <a:prstGeom prst="rect">
            <a:avLst/>
          </a:prstGeom>
        </p:spPr>
        <p:txBody>
          <a:bodyPr>
            <a:spAutoFit/>
          </a:bodyPr>
          <a:lstStyle/>
          <a:p>
            <a:pPr lvl="0" algn="ctr">
              <a:spcBef>
                <a:spcPct val="20000"/>
              </a:spcBef>
            </a:pPr>
            <a:r>
              <a:rPr lang="en-GB" sz="3200" b="1" dirty="0">
                <a:solidFill>
                  <a:prstClr val="black"/>
                </a:solidFill>
                <a:latin typeface="Baskerville Old Face" panose="02020602080505020303" pitchFamily="18" charset="0"/>
              </a:rPr>
              <a:t>Hybrid Meetings </a:t>
            </a:r>
          </a:p>
        </p:txBody>
      </p:sp>
      <p:sp>
        <p:nvSpPr>
          <p:cNvPr id="3" name="TextBox 2"/>
          <p:cNvSpPr txBox="1"/>
          <p:nvPr/>
        </p:nvSpPr>
        <p:spPr>
          <a:xfrm>
            <a:off x="1115616" y="3140968"/>
            <a:ext cx="6840759" cy="1200329"/>
          </a:xfrm>
          <a:prstGeom prst="rect">
            <a:avLst/>
          </a:prstGeom>
          <a:noFill/>
        </p:spPr>
        <p:txBody>
          <a:bodyPr wrap="square" rtlCol="0">
            <a:spAutoFit/>
          </a:bodyPr>
          <a:lstStyle/>
          <a:p>
            <a:pPr algn="ctr"/>
            <a:endParaRPr lang="en-GB" b="1" dirty="0">
              <a:latin typeface="Baskerville Old Face" panose="02020602080505020303" pitchFamily="18" charset="0"/>
            </a:endParaRPr>
          </a:p>
          <a:p>
            <a:pPr algn="ctr"/>
            <a:r>
              <a:rPr lang="en-GB" b="1" dirty="0" smtClean="0">
                <a:latin typeface="Baskerville Old Face" panose="02020602080505020303" pitchFamily="18" charset="0"/>
              </a:rPr>
              <a:t>This can help to bring a wider and more diverse message of recovery to small communities.</a:t>
            </a:r>
          </a:p>
          <a:p>
            <a:pPr algn="ctr"/>
            <a:endParaRPr lang="en-GB" b="1" dirty="0">
              <a:latin typeface="Baskerville Old Face" panose="02020602080505020303" pitchFamily="18" charset="0"/>
            </a:endParaRP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88272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404664"/>
            <a:ext cx="4572000" cy="584775"/>
          </a:xfrm>
          <a:prstGeom prst="rect">
            <a:avLst/>
          </a:prstGeom>
        </p:spPr>
        <p:txBody>
          <a:bodyPr>
            <a:spAutoFit/>
          </a:bodyPr>
          <a:lstStyle/>
          <a:p>
            <a:pPr lvl="0" algn="ctr">
              <a:spcBef>
                <a:spcPct val="20000"/>
              </a:spcBef>
            </a:pPr>
            <a:r>
              <a:rPr lang="en-GB" sz="3200" b="1" dirty="0">
                <a:solidFill>
                  <a:prstClr val="black"/>
                </a:solidFill>
                <a:latin typeface="Baskerville Old Face" panose="02020602080505020303" pitchFamily="18" charset="0"/>
              </a:rPr>
              <a:t>Hybrid Meetings </a:t>
            </a:r>
          </a:p>
        </p:txBody>
      </p:sp>
      <p:sp>
        <p:nvSpPr>
          <p:cNvPr id="3" name="TextBox 2"/>
          <p:cNvSpPr txBox="1"/>
          <p:nvPr/>
        </p:nvSpPr>
        <p:spPr>
          <a:xfrm>
            <a:off x="1061356" y="3212976"/>
            <a:ext cx="6840759" cy="923330"/>
          </a:xfrm>
          <a:prstGeom prst="rect">
            <a:avLst/>
          </a:prstGeom>
          <a:noFill/>
        </p:spPr>
        <p:txBody>
          <a:bodyPr wrap="square" rtlCol="0">
            <a:spAutoFit/>
          </a:bodyPr>
          <a:lstStyle/>
          <a:p>
            <a:pPr algn="ctr"/>
            <a:endParaRPr lang="en-GB" b="1" dirty="0">
              <a:latin typeface="Baskerville Old Face" panose="02020602080505020303" pitchFamily="18" charset="0"/>
            </a:endParaRPr>
          </a:p>
          <a:p>
            <a:pPr algn="ctr"/>
            <a:r>
              <a:rPr lang="en-GB" b="1" dirty="0" smtClean="0">
                <a:latin typeface="Baskerville Old Face" panose="02020602080505020303" pitchFamily="18" charset="0"/>
              </a:rPr>
              <a:t>Hybrid meetings are usually funded from the Tradition 7 funds of the local meetings who host them </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36009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39552" y="2636912"/>
            <a:ext cx="8229600" cy="1972816"/>
          </a:xfrm>
        </p:spPr>
        <p:txBody>
          <a:bodyPr>
            <a:normAutofit/>
          </a:bodyPr>
          <a:lstStyle/>
          <a:p>
            <a:pPr marL="0" indent="0" algn="ctr">
              <a:buNone/>
            </a:pPr>
            <a:r>
              <a:rPr lang="en-GB" dirty="0" smtClean="0"/>
              <a:t>Virtual Recovery meetings are regular meetings of Narcotics Anonymous who meet via internet connections or on your phone.</a:t>
            </a:r>
          </a:p>
          <a:p>
            <a:pPr algn="ctr"/>
            <a:endParaRPr lang="en-GB" dirty="0" smtClean="0"/>
          </a:p>
          <a:p>
            <a:pPr algn="ctr"/>
            <a:endParaRPr lang="en-GB" dirty="0" smtClean="0"/>
          </a:p>
          <a:p>
            <a:pPr algn="ctr"/>
            <a:endParaRPr lang="en-GB" dirty="0" smtClean="0"/>
          </a:p>
          <a:p>
            <a:pPr algn="ctr"/>
            <a:endParaRPr lang="en-GB" dirty="0" smtClean="0"/>
          </a:p>
          <a:p>
            <a:pPr marL="0" indent="0" algn="ctr">
              <a:buNone/>
            </a:pPr>
            <a:endParaRPr lang="en-GB" dirty="0"/>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95744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384" y="3140968"/>
            <a:ext cx="8352928" cy="584775"/>
          </a:xfrm>
          <a:prstGeom prst="rect">
            <a:avLst/>
          </a:prstGeom>
        </p:spPr>
        <p:txBody>
          <a:bodyPr wrap="square">
            <a:spAutoFit/>
          </a:bodyPr>
          <a:lstStyle/>
          <a:p>
            <a:pPr lvl="0" algn="ctr">
              <a:spcBef>
                <a:spcPct val="20000"/>
              </a:spcBef>
            </a:pPr>
            <a:r>
              <a:rPr lang="en-GB" sz="3200" b="1" dirty="0" smtClean="0">
                <a:solidFill>
                  <a:prstClr val="black"/>
                </a:solidFill>
                <a:latin typeface="Baskerville Old Face" panose="02020602080505020303" pitchFamily="18" charset="0"/>
              </a:rPr>
              <a:t>Outreach </a:t>
            </a:r>
            <a:r>
              <a:rPr lang="en-GB" sz="3200" b="1" dirty="0">
                <a:solidFill>
                  <a:prstClr val="black"/>
                </a:solidFill>
                <a:latin typeface="Baskerville Old Face" panose="02020602080505020303" pitchFamily="18" charset="0"/>
              </a:rPr>
              <a:t>or Fellowship Development </a:t>
            </a:r>
            <a:r>
              <a:rPr lang="en-GB" sz="3200" b="1" dirty="0" smtClean="0">
                <a:solidFill>
                  <a:prstClr val="black"/>
                </a:solidFill>
                <a:latin typeface="Baskerville Old Face" panose="02020602080505020303" pitchFamily="18" charset="0"/>
              </a:rPr>
              <a:t>Meetings</a:t>
            </a:r>
            <a:endParaRPr lang="en-GB" sz="3200" b="1" dirty="0">
              <a:solidFill>
                <a:prstClr val="black"/>
              </a:solidFill>
              <a:latin typeface="Baskerville Old Face" panose="02020602080505020303" pitchFamily="18" charset="0"/>
            </a:endParaRP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06429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76672"/>
            <a:ext cx="8352928" cy="584775"/>
          </a:xfrm>
          <a:prstGeom prst="rect">
            <a:avLst/>
          </a:prstGeom>
        </p:spPr>
        <p:txBody>
          <a:bodyPr wrap="square">
            <a:spAutoFit/>
          </a:bodyPr>
          <a:lstStyle/>
          <a:p>
            <a:pPr lvl="0" algn="ctr">
              <a:spcBef>
                <a:spcPct val="20000"/>
              </a:spcBef>
            </a:pPr>
            <a:r>
              <a:rPr lang="en-GB" sz="3200" b="1" dirty="0" smtClean="0">
                <a:solidFill>
                  <a:prstClr val="black"/>
                </a:solidFill>
                <a:latin typeface="Baskerville Old Face" panose="02020602080505020303" pitchFamily="18" charset="0"/>
              </a:rPr>
              <a:t>Outreach </a:t>
            </a:r>
            <a:r>
              <a:rPr lang="en-GB" sz="3200" b="1" dirty="0">
                <a:solidFill>
                  <a:prstClr val="black"/>
                </a:solidFill>
                <a:latin typeface="Baskerville Old Face" panose="02020602080505020303" pitchFamily="18" charset="0"/>
              </a:rPr>
              <a:t>or Fellowship Development </a:t>
            </a:r>
            <a:r>
              <a:rPr lang="en-GB" sz="3200" b="1" dirty="0" smtClean="0">
                <a:solidFill>
                  <a:prstClr val="black"/>
                </a:solidFill>
                <a:latin typeface="Baskerville Old Face" panose="02020602080505020303" pitchFamily="18" charset="0"/>
              </a:rPr>
              <a:t>Meetings</a:t>
            </a:r>
            <a:endParaRPr lang="en-GB" sz="3200" b="1" dirty="0">
              <a:solidFill>
                <a:prstClr val="black"/>
              </a:solidFill>
              <a:latin typeface="Baskerville Old Face" panose="02020602080505020303" pitchFamily="18" charset="0"/>
            </a:endParaRPr>
          </a:p>
        </p:txBody>
      </p:sp>
      <p:sp>
        <p:nvSpPr>
          <p:cNvPr id="3" name="TextBox 2"/>
          <p:cNvSpPr txBox="1"/>
          <p:nvPr/>
        </p:nvSpPr>
        <p:spPr>
          <a:xfrm>
            <a:off x="791580" y="2924944"/>
            <a:ext cx="7560840" cy="1200329"/>
          </a:xfrm>
          <a:prstGeom prst="rect">
            <a:avLst/>
          </a:prstGeom>
          <a:noFill/>
        </p:spPr>
        <p:txBody>
          <a:bodyPr wrap="square" rtlCol="0">
            <a:spAutoFit/>
          </a:bodyPr>
          <a:lstStyle/>
          <a:p>
            <a:pPr algn="ctr"/>
            <a:r>
              <a:rPr lang="en-GB" b="1" dirty="0" smtClean="0">
                <a:latin typeface="Baskerville Old Face" panose="02020602080505020303" pitchFamily="18" charset="0"/>
              </a:rPr>
              <a:t>Outreach or Fellowship Development meetings are virtual recovery meetings that are hosted and funded by local or regional Service Committees </a:t>
            </a:r>
          </a:p>
          <a:p>
            <a:pPr algn="ctr"/>
            <a:endParaRPr lang="en-GB" b="1" dirty="0">
              <a:latin typeface="Baskerville Old Face" panose="02020602080505020303" pitchFamily="18" charset="0"/>
            </a:endParaRPr>
          </a:p>
          <a:p>
            <a:pPr algn="ctr"/>
            <a:endParaRPr lang="en-GB" b="1" dirty="0">
              <a:latin typeface="Baskerville Old Face" panose="02020602080505020303" pitchFamily="18" charset="0"/>
            </a:endParaRP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43002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76672"/>
            <a:ext cx="8352928" cy="584775"/>
          </a:xfrm>
          <a:prstGeom prst="rect">
            <a:avLst/>
          </a:prstGeom>
        </p:spPr>
        <p:txBody>
          <a:bodyPr wrap="square">
            <a:spAutoFit/>
          </a:bodyPr>
          <a:lstStyle/>
          <a:p>
            <a:pPr lvl="0" algn="ctr">
              <a:spcBef>
                <a:spcPct val="20000"/>
              </a:spcBef>
            </a:pPr>
            <a:r>
              <a:rPr lang="en-GB" sz="3200" b="1" dirty="0" smtClean="0">
                <a:solidFill>
                  <a:prstClr val="black"/>
                </a:solidFill>
                <a:latin typeface="Baskerville Old Face" panose="02020602080505020303" pitchFamily="18" charset="0"/>
              </a:rPr>
              <a:t>Outreach </a:t>
            </a:r>
            <a:r>
              <a:rPr lang="en-GB" sz="3200" b="1" dirty="0">
                <a:solidFill>
                  <a:prstClr val="black"/>
                </a:solidFill>
                <a:latin typeface="Baskerville Old Face" panose="02020602080505020303" pitchFamily="18" charset="0"/>
              </a:rPr>
              <a:t>or Fellowship Development </a:t>
            </a:r>
            <a:r>
              <a:rPr lang="en-GB" sz="3200" b="1" dirty="0" smtClean="0">
                <a:solidFill>
                  <a:prstClr val="black"/>
                </a:solidFill>
                <a:latin typeface="Baskerville Old Face" panose="02020602080505020303" pitchFamily="18" charset="0"/>
              </a:rPr>
              <a:t>Meetings</a:t>
            </a:r>
            <a:endParaRPr lang="en-GB" sz="3200" b="1" dirty="0">
              <a:solidFill>
                <a:prstClr val="black"/>
              </a:solidFill>
              <a:latin typeface="Baskerville Old Face" panose="02020602080505020303" pitchFamily="18" charset="0"/>
            </a:endParaRPr>
          </a:p>
        </p:txBody>
      </p:sp>
      <p:sp>
        <p:nvSpPr>
          <p:cNvPr id="3" name="TextBox 2"/>
          <p:cNvSpPr txBox="1"/>
          <p:nvPr/>
        </p:nvSpPr>
        <p:spPr>
          <a:xfrm>
            <a:off x="791580" y="2924944"/>
            <a:ext cx="7560840" cy="1477328"/>
          </a:xfrm>
          <a:prstGeom prst="rect">
            <a:avLst/>
          </a:prstGeom>
          <a:noFill/>
        </p:spPr>
        <p:txBody>
          <a:bodyPr wrap="square" rtlCol="0">
            <a:spAutoFit/>
          </a:bodyPr>
          <a:lstStyle/>
          <a:p>
            <a:pPr algn="ctr"/>
            <a:endParaRPr lang="en-GB" b="1" dirty="0">
              <a:latin typeface="Baskerville Old Face" panose="02020602080505020303" pitchFamily="18" charset="0"/>
            </a:endParaRPr>
          </a:p>
          <a:p>
            <a:pPr algn="ctr"/>
            <a:r>
              <a:rPr lang="en-GB" b="1" dirty="0" smtClean="0">
                <a:latin typeface="Baskerville Old Face" panose="02020602080505020303" pitchFamily="18" charset="0"/>
              </a:rPr>
              <a:t>Their primary function is to provide meetings of Narcotics Anonymous to outlying or isolated communities in the country or location they are in. </a:t>
            </a:r>
          </a:p>
          <a:p>
            <a:pPr algn="ctr"/>
            <a:endParaRPr lang="en-GB" b="1" dirty="0">
              <a:latin typeface="Baskerville Old Face" panose="02020602080505020303" pitchFamily="18" charset="0"/>
            </a:endParaRPr>
          </a:p>
          <a:p>
            <a:pPr algn="ctr"/>
            <a:endParaRPr lang="en-GB" b="1" dirty="0">
              <a:latin typeface="Baskerville Old Face" panose="02020602080505020303" pitchFamily="18" charset="0"/>
            </a:endParaRP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4200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76672"/>
            <a:ext cx="8352928" cy="584775"/>
          </a:xfrm>
          <a:prstGeom prst="rect">
            <a:avLst/>
          </a:prstGeom>
        </p:spPr>
        <p:txBody>
          <a:bodyPr wrap="square">
            <a:spAutoFit/>
          </a:bodyPr>
          <a:lstStyle/>
          <a:p>
            <a:pPr lvl="0" algn="ctr">
              <a:spcBef>
                <a:spcPct val="20000"/>
              </a:spcBef>
            </a:pPr>
            <a:r>
              <a:rPr lang="en-GB" sz="3200" b="1" dirty="0" smtClean="0">
                <a:solidFill>
                  <a:prstClr val="black"/>
                </a:solidFill>
                <a:latin typeface="Baskerville Old Face" panose="02020602080505020303" pitchFamily="18" charset="0"/>
              </a:rPr>
              <a:t>Outreach </a:t>
            </a:r>
            <a:r>
              <a:rPr lang="en-GB" sz="3200" b="1" dirty="0">
                <a:solidFill>
                  <a:prstClr val="black"/>
                </a:solidFill>
                <a:latin typeface="Baskerville Old Face" panose="02020602080505020303" pitchFamily="18" charset="0"/>
              </a:rPr>
              <a:t>or Fellowship Development </a:t>
            </a:r>
            <a:r>
              <a:rPr lang="en-GB" sz="3200" b="1" dirty="0" smtClean="0">
                <a:solidFill>
                  <a:prstClr val="black"/>
                </a:solidFill>
                <a:latin typeface="Baskerville Old Face" panose="02020602080505020303" pitchFamily="18" charset="0"/>
              </a:rPr>
              <a:t>Meetings</a:t>
            </a:r>
            <a:endParaRPr lang="en-GB" sz="3200" b="1" dirty="0">
              <a:solidFill>
                <a:prstClr val="black"/>
              </a:solidFill>
              <a:latin typeface="Baskerville Old Face" panose="02020602080505020303" pitchFamily="18" charset="0"/>
            </a:endParaRPr>
          </a:p>
        </p:txBody>
      </p:sp>
      <p:sp>
        <p:nvSpPr>
          <p:cNvPr id="3" name="TextBox 2"/>
          <p:cNvSpPr txBox="1"/>
          <p:nvPr/>
        </p:nvSpPr>
        <p:spPr>
          <a:xfrm>
            <a:off x="827584" y="2852936"/>
            <a:ext cx="7560840" cy="1477328"/>
          </a:xfrm>
          <a:prstGeom prst="rect">
            <a:avLst/>
          </a:prstGeom>
          <a:noFill/>
        </p:spPr>
        <p:txBody>
          <a:bodyPr wrap="square" rtlCol="0">
            <a:spAutoFit/>
          </a:bodyPr>
          <a:lstStyle/>
          <a:p>
            <a:pPr algn="ctr"/>
            <a:endParaRPr lang="en-GB" b="1" dirty="0">
              <a:latin typeface="Baskerville Old Face" panose="02020602080505020303" pitchFamily="18" charset="0"/>
            </a:endParaRPr>
          </a:p>
          <a:p>
            <a:pPr algn="ctr"/>
            <a:r>
              <a:rPr lang="en-GB" b="1" dirty="0" smtClean="0">
                <a:latin typeface="Baskerville Old Face" panose="02020602080505020303" pitchFamily="18" charset="0"/>
              </a:rPr>
              <a:t>They also serve to allow isolated members to see how NA meetings work in the hope that those members might then go on to attend or establish physical meeting in their own local communities.  </a:t>
            </a:r>
          </a:p>
          <a:p>
            <a:pPr algn="ctr"/>
            <a:endParaRPr lang="en-GB" b="1" dirty="0">
              <a:latin typeface="Baskerville Old Face" panose="02020602080505020303" pitchFamily="18" charset="0"/>
            </a:endParaRP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62552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76672"/>
            <a:ext cx="8352928" cy="584775"/>
          </a:xfrm>
          <a:prstGeom prst="rect">
            <a:avLst/>
          </a:prstGeom>
        </p:spPr>
        <p:txBody>
          <a:bodyPr wrap="square">
            <a:spAutoFit/>
          </a:bodyPr>
          <a:lstStyle/>
          <a:p>
            <a:pPr lvl="0" algn="ctr">
              <a:spcBef>
                <a:spcPct val="20000"/>
              </a:spcBef>
            </a:pPr>
            <a:r>
              <a:rPr lang="en-GB" sz="3200" b="1" dirty="0" smtClean="0">
                <a:solidFill>
                  <a:prstClr val="black"/>
                </a:solidFill>
                <a:latin typeface="Baskerville Old Face" panose="02020602080505020303" pitchFamily="18" charset="0"/>
              </a:rPr>
              <a:t>Outreach </a:t>
            </a:r>
            <a:r>
              <a:rPr lang="en-GB" sz="3200" b="1" dirty="0">
                <a:solidFill>
                  <a:prstClr val="black"/>
                </a:solidFill>
                <a:latin typeface="Baskerville Old Face" panose="02020602080505020303" pitchFamily="18" charset="0"/>
              </a:rPr>
              <a:t>or Fellowship Development </a:t>
            </a:r>
            <a:r>
              <a:rPr lang="en-GB" sz="3200" b="1" dirty="0" smtClean="0">
                <a:solidFill>
                  <a:prstClr val="black"/>
                </a:solidFill>
                <a:latin typeface="Baskerville Old Face" panose="02020602080505020303" pitchFamily="18" charset="0"/>
              </a:rPr>
              <a:t>Meetings</a:t>
            </a:r>
            <a:endParaRPr lang="en-GB" sz="3200" b="1" dirty="0">
              <a:solidFill>
                <a:prstClr val="black"/>
              </a:solidFill>
              <a:latin typeface="Baskerville Old Face" panose="02020602080505020303" pitchFamily="18" charset="0"/>
            </a:endParaRPr>
          </a:p>
        </p:txBody>
      </p:sp>
      <p:sp>
        <p:nvSpPr>
          <p:cNvPr id="3" name="TextBox 2"/>
          <p:cNvSpPr txBox="1"/>
          <p:nvPr/>
        </p:nvSpPr>
        <p:spPr>
          <a:xfrm>
            <a:off x="827584" y="2852936"/>
            <a:ext cx="7560840" cy="1477328"/>
          </a:xfrm>
          <a:prstGeom prst="rect">
            <a:avLst/>
          </a:prstGeom>
          <a:noFill/>
        </p:spPr>
        <p:txBody>
          <a:bodyPr wrap="square" rtlCol="0">
            <a:spAutoFit/>
          </a:bodyPr>
          <a:lstStyle/>
          <a:p>
            <a:pPr algn="ctr"/>
            <a:r>
              <a:rPr lang="en-GB" b="1" dirty="0" smtClean="0">
                <a:latin typeface="Baskerville Old Face" panose="02020602080505020303" pitchFamily="18" charset="0"/>
              </a:rPr>
              <a:t>It is of course inevitable that as with all virtual recovery meetings members from around the world will also find and attend them, which for newly developing NA communities can bring the benefit of having more experienced members able too share their own messages of recovery and service experience. </a:t>
            </a:r>
            <a:endParaRPr lang="en-GB" b="1" dirty="0">
              <a:latin typeface="Baskerville Old Face" panose="02020602080505020303" pitchFamily="18" charset="0"/>
            </a:endParaRPr>
          </a:p>
          <a:p>
            <a:pPr algn="ctr"/>
            <a:endParaRPr lang="en-GB" b="1" dirty="0">
              <a:latin typeface="Baskerville Old Face" panose="02020602080505020303" pitchFamily="18" charset="0"/>
            </a:endParaRP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79360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628800"/>
            <a:ext cx="4572000" cy="3048000"/>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pic>
      <p:sp>
        <p:nvSpPr>
          <p:cNvPr id="5" name="TextBox 4"/>
          <p:cNvSpPr txBox="1"/>
          <p:nvPr/>
        </p:nvSpPr>
        <p:spPr>
          <a:xfrm>
            <a:off x="1531648" y="404664"/>
            <a:ext cx="6264696" cy="1077218"/>
          </a:xfrm>
          <a:prstGeom prst="rect">
            <a:avLst/>
          </a:prstGeom>
          <a:noFill/>
        </p:spPr>
        <p:txBody>
          <a:bodyPr wrap="square" rtlCol="0">
            <a:spAutoFit/>
          </a:bodyPr>
          <a:lstStyle/>
          <a:p>
            <a:pPr lvl="0" algn="ctr">
              <a:spcBef>
                <a:spcPct val="20000"/>
              </a:spcBef>
            </a:pPr>
            <a:r>
              <a:rPr lang="en-GB" sz="3200" b="1" dirty="0">
                <a:solidFill>
                  <a:prstClr val="black"/>
                </a:solidFill>
                <a:latin typeface="Baskerville Old Face" panose="02020602080505020303" pitchFamily="18" charset="0"/>
              </a:rPr>
              <a:t>All Virtual </a:t>
            </a:r>
            <a:r>
              <a:rPr lang="en-GB" sz="3200" b="1" dirty="0" smtClean="0">
                <a:solidFill>
                  <a:prstClr val="black"/>
                </a:solidFill>
                <a:latin typeface="Baskerville Old Face" panose="02020602080505020303" pitchFamily="18" charset="0"/>
              </a:rPr>
              <a:t>recovery meetings believe this to be true….that </a:t>
            </a:r>
            <a:endParaRPr lang="en-GB" sz="3200" b="1" dirty="0">
              <a:solidFill>
                <a:prstClr val="black"/>
              </a:solidFill>
              <a:latin typeface="Baskerville Old Face" panose="02020602080505020303" pitchFamily="18" charset="0"/>
            </a:endParaRPr>
          </a:p>
        </p:txBody>
      </p:sp>
      <p:sp>
        <p:nvSpPr>
          <p:cNvPr id="6" name="TextBox 5"/>
          <p:cNvSpPr txBox="1"/>
          <p:nvPr/>
        </p:nvSpPr>
        <p:spPr>
          <a:xfrm>
            <a:off x="883576" y="4941168"/>
            <a:ext cx="7560840" cy="1569660"/>
          </a:xfrm>
          <a:prstGeom prst="rect">
            <a:avLst/>
          </a:prstGeom>
          <a:noFill/>
        </p:spPr>
        <p:txBody>
          <a:bodyPr wrap="square" rtlCol="0">
            <a:spAutoFit/>
          </a:bodyPr>
          <a:lstStyle/>
          <a:p>
            <a:pPr algn="ctr"/>
            <a:r>
              <a:rPr lang="en-GB" b="1" dirty="0" smtClean="0"/>
              <a:t>……..</a:t>
            </a:r>
            <a:r>
              <a:rPr lang="en-GB" sz="3200" b="1" dirty="0" smtClean="0">
                <a:latin typeface="Baskerville Old Face" panose="02020602080505020303" pitchFamily="18" charset="0"/>
              </a:rPr>
              <a:t>and all work to fulfil our Primary Purpose</a:t>
            </a:r>
          </a:p>
          <a:p>
            <a:pPr algn="ctr"/>
            <a:r>
              <a:rPr lang="en-GB" sz="3200" b="1" dirty="0" smtClean="0">
                <a:latin typeface="Baskerville Old Face" panose="02020602080505020303" pitchFamily="18" charset="0"/>
              </a:rPr>
              <a:t>To carry the Narcotics Anonymous message of Recovery to the addict who still suffers.</a:t>
            </a:r>
            <a:endParaRPr lang="en-GB" b="1" dirty="0"/>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33623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539552" y="1124744"/>
            <a:ext cx="8229600" cy="4525963"/>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3600" b="1" dirty="0" smtClean="0">
                <a:solidFill>
                  <a:srgbClr val="4F81BD">
                    <a:lumMod val="20000"/>
                    <a:lumOff val="80000"/>
                  </a:srgbClr>
                </a:solidFill>
                <a:latin typeface="Baskerville Old Face" panose="02020602080505020303" pitchFamily="18" charset="0"/>
              </a:rPr>
              <a:t>What our members say</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1562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24944"/>
            <a:ext cx="8229600" cy="1143000"/>
          </a:xfrm>
        </p:spPr>
        <p:txBody>
          <a:bodyPr>
            <a:normAutofit/>
          </a:bodyPr>
          <a:lstStyle/>
          <a:p>
            <a:r>
              <a:rPr lang="en-GB" sz="3200" dirty="0" smtClean="0">
                <a:latin typeface="Baskerville Old Face" panose="02020602080505020303" pitchFamily="18" charset="0"/>
              </a:rPr>
              <a:t>Video Clip Australia </a:t>
            </a:r>
            <a:endParaRPr lang="en-GB" sz="3200" dirty="0">
              <a:latin typeface="Baskerville Old Face" panose="02020602080505020303" pitchFamily="18" charset="0"/>
            </a:endParaRPr>
          </a:p>
        </p:txBody>
      </p:sp>
      <p:sp>
        <p:nvSpPr>
          <p:cNvPr id="3" name="Footer Placeholder 2"/>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42607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539552" y="1124744"/>
            <a:ext cx="8229600" cy="4525963"/>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3600" b="1" dirty="0" smtClean="0">
                <a:solidFill>
                  <a:srgbClr val="4F81BD">
                    <a:lumMod val="20000"/>
                    <a:lumOff val="80000"/>
                  </a:srgbClr>
                </a:solidFill>
                <a:latin typeface="Baskerville Old Face" panose="02020602080505020303" pitchFamily="18" charset="0"/>
              </a:rPr>
              <a:t>What our members say</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84598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63688" y="2996952"/>
            <a:ext cx="5526360" cy="584775"/>
          </a:xfrm>
          <a:prstGeom prst="rect">
            <a:avLst/>
          </a:prstGeom>
        </p:spPr>
        <p:txBody>
          <a:bodyPr wrap="square">
            <a:spAutoFit/>
          </a:bodyPr>
          <a:lstStyle/>
          <a:p>
            <a:pPr algn="ctr"/>
            <a:r>
              <a:rPr lang="en-GB" sz="3200" dirty="0" smtClean="0">
                <a:solidFill>
                  <a:prstClr val="black"/>
                </a:solidFill>
                <a:latin typeface="Baskerville Old Face" panose="02020602080505020303" pitchFamily="18" charset="0"/>
                <a:ea typeface="+mj-ea"/>
                <a:cs typeface="+mj-cs"/>
              </a:rPr>
              <a:t>Video </a:t>
            </a:r>
            <a:r>
              <a:rPr lang="en-GB" sz="3200" dirty="0">
                <a:solidFill>
                  <a:prstClr val="black"/>
                </a:solidFill>
                <a:latin typeface="Baskerville Old Face" panose="02020602080505020303" pitchFamily="18" charset="0"/>
                <a:ea typeface="+mj-ea"/>
                <a:cs typeface="+mj-cs"/>
              </a:rPr>
              <a:t>Clip </a:t>
            </a:r>
            <a:r>
              <a:rPr lang="en-GB" sz="3200" dirty="0" smtClean="0">
                <a:solidFill>
                  <a:prstClr val="black"/>
                </a:solidFill>
                <a:latin typeface="Baskerville Old Face" panose="02020602080505020303" pitchFamily="18" charset="0"/>
                <a:ea typeface="+mj-ea"/>
                <a:cs typeface="+mj-cs"/>
              </a:rPr>
              <a:t>UK </a:t>
            </a:r>
            <a:endParaRPr lang="en-GB" dirty="0"/>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417941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600201"/>
            <a:ext cx="8229600" cy="1684784"/>
          </a:xfrm>
        </p:spPr>
        <p:txBody>
          <a:bodyPr>
            <a:normAutofit/>
          </a:bodyPr>
          <a:lstStyle/>
          <a:p>
            <a:pPr marL="0" indent="0" algn="ctr">
              <a:buNone/>
            </a:pPr>
            <a:r>
              <a:rPr lang="en-GB" dirty="0" smtClean="0"/>
              <a:t>Online recovery meetings can be accessed on PC’s, Mac’s, Tablets, iPads, iPhones, Androids and landlines. </a:t>
            </a:r>
          </a:p>
          <a:p>
            <a:pPr algn="ctr"/>
            <a:endParaRPr lang="en-GB" dirty="0" smtClean="0"/>
          </a:p>
          <a:p>
            <a:pPr algn="ctr"/>
            <a:endParaRPr lang="en-GB" dirty="0" smtClean="0"/>
          </a:p>
          <a:p>
            <a:pPr algn="ctr"/>
            <a:endParaRPr lang="en-GB" dirty="0" smtClean="0"/>
          </a:p>
          <a:p>
            <a:pPr algn="ctr"/>
            <a:endParaRPr lang="en-GB" dirty="0" smtClean="0"/>
          </a:p>
          <a:p>
            <a:pPr algn="ctr"/>
            <a:endParaRPr lang="en-GB" dirty="0"/>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66578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539552" y="1124744"/>
            <a:ext cx="8229600" cy="4525963"/>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3600" b="1" dirty="0" smtClean="0">
                <a:solidFill>
                  <a:srgbClr val="4F81BD">
                    <a:lumMod val="20000"/>
                    <a:lumOff val="80000"/>
                  </a:srgbClr>
                </a:solidFill>
                <a:latin typeface="Baskerville Old Face" panose="02020602080505020303" pitchFamily="18" charset="0"/>
              </a:rPr>
              <a:t>What our members say</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403549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852936"/>
            <a:ext cx="5915000" cy="648072"/>
          </a:xfrm>
        </p:spPr>
        <p:txBody>
          <a:bodyPr>
            <a:normAutofit fontScale="90000"/>
          </a:bodyPr>
          <a:lstStyle/>
          <a:p>
            <a:pPr lvl="0">
              <a:spcBef>
                <a:spcPts val="0"/>
              </a:spcBef>
            </a:pPr>
            <a:r>
              <a:rPr lang="en-GB" sz="3200" dirty="0" smtClean="0">
                <a:solidFill>
                  <a:prstClr val="black"/>
                </a:solidFill>
                <a:latin typeface="Baskerville Old Face" panose="02020602080505020303" pitchFamily="18" charset="0"/>
                <a:ea typeface="+mn-ea"/>
                <a:cs typeface="+mn-cs"/>
              </a:rPr>
              <a:t/>
            </a:r>
            <a:br>
              <a:rPr lang="en-GB" sz="3200" dirty="0" smtClean="0">
                <a:solidFill>
                  <a:prstClr val="black"/>
                </a:solidFill>
                <a:latin typeface="Baskerville Old Face" panose="02020602080505020303" pitchFamily="18" charset="0"/>
                <a:ea typeface="+mn-ea"/>
                <a:cs typeface="+mn-cs"/>
              </a:rPr>
            </a:br>
            <a:r>
              <a:rPr lang="en-GB" sz="3200" dirty="0" smtClean="0">
                <a:solidFill>
                  <a:prstClr val="black"/>
                </a:solidFill>
                <a:latin typeface="Baskerville Old Face" panose="02020602080505020303" pitchFamily="18" charset="0"/>
                <a:ea typeface="+mn-ea"/>
                <a:cs typeface="+mn-cs"/>
              </a:rPr>
              <a:t>Video </a:t>
            </a:r>
            <a:r>
              <a:rPr lang="en-GB" sz="3200" dirty="0">
                <a:solidFill>
                  <a:prstClr val="black"/>
                </a:solidFill>
                <a:latin typeface="Baskerville Old Face" panose="02020602080505020303" pitchFamily="18" charset="0"/>
                <a:ea typeface="+mn-ea"/>
                <a:cs typeface="+mn-cs"/>
              </a:rPr>
              <a:t>Clip </a:t>
            </a:r>
            <a:r>
              <a:rPr lang="en-GB" sz="3200" dirty="0" smtClean="0">
                <a:solidFill>
                  <a:prstClr val="black"/>
                </a:solidFill>
                <a:latin typeface="Baskerville Old Face" panose="02020602080505020303" pitchFamily="18" charset="0"/>
                <a:ea typeface="+mn-ea"/>
                <a:cs typeface="+mn-cs"/>
              </a:rPr>
              <a:t>USA</a:t>
            </a:r>
            <a:r>
              <a:rPr lang="en-GB" sz="1800" dirty="0">
                <a:solidFill>
                  <a:prstClr val="black"/>
                </a:solidFill>
                <a:ea typeface="+mn-ea"/>
                <a:cs typeface="+mn-cs"/>
              </a:rPr>
              <a:t/>
            </a:r>
            <a:br>
              <a:rPr lang="en-GB" sz="1800" dirty="0">
                <a:solidFill>
                  <a:prstClr val="black"/>
                </a:solidFill>
                <a:ea typeface="+mn-ea"/>
                <a:cs typeface="+mn-cs"/>
              </a:rPr>
            </a:br>
            <a:endParaRPr lang="en-GB" b="1" dirty="0"/>
          </a:p>
        </p:txBody>
      </p:sp>
      <p:sp>
        <p:nvSpPr>
          <p:cNvPr id="3" name="Footer Placeholder 2"/>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61610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539552" y="1124744"/>
            <a:ext cx="8229600" cy="4525963"/>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3600" b="1" dirty="0" smtClean="0">
                <a:solidFill>
                  <a:srgbClr val="4F81BD">
                    <a:lumMod val="20000"/>
                    <a:lumOff val="80000"/>
                  </a:srgbClr>
                </a:solidFill>
                <a:latin typeface="Baskerville Old Face" panose="02020602080505020303" pitchFamily="18" charset="0"/>
              </a:rPr>
              <a:t>What our members say</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411670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3140968"/>
            <a:ext cx="5112568" cy="778098"/>
          </a:xfrm>
        </p:spPr>
        <p:txBody>
          <a:bodyPr>
            <a:normAutofit fontScale="90000"/>
          </a:bodyPr>
          <a:lstStyle/>
          <a:p>
            <a:pPr lvl="0">
              <a:spcBef>
                <a:spcPts val="0"/>
              </a:spcBef>
            </a:pPr>
            <a:r>
              <a:rPr lang="en-GB" sz="3200" dirty="0" smtClean="0">
                <a:solidFill>
                  <a:prstClr val="black"/>
                </a:solidFill>
                <a:latin typeface="Baskerville Old Face" panose="02020602080505020303" pitchFamily="18" charset="0"/>
                <a:ea typeface="+mn-ea"/>
                <a:cs typeface="+mn-cs"/>
              </a:rPr>
              <a:t/>
            </a:r>
            <a:br>
              <a:rPr lang="en-GB" sz="3200" dirty="0" smtClean="0">
                <a:solidFill>
                  <a:prstClr val="black"/>
                </a:solidFill>
                <a:latin typeface="Baskerville Old Face" panose="02020602080505020303" pitchFamily="18" charset="0"/>
                <a:ea typeface="+mn-ea"/>
                <a:cs typeface="+mn-cs"/>
              </a:rPr>
            </a:br>
            <a:r>
              <a:rPr lang="en-GB" sz="3200" dirty="0" smtClean="0">
                <a:solidFill>
                  <a:prstClr val="black"/>
                </a:solidFill>
                <a:latin typeface="Baskerville Old Face" panose="02020602080505020303" pitchFamily="18" charset="0"/>
                <a:ea typeface="+mn-ea"/>
                <a:cs typeface="+mn-cs"/>
              </a:rPr>
              <a:t>Video </a:t>
            </a:r>
            <a:r>
              <a:rPr lang="en-GB" sz="3200" dirty="0">
                <a:solidFill>
                  <a:prstClr val="black"/>
                </a:solidFill>
                <a:latin typeface="Baskerville Old Face" panose="02020602080505020303" pitchFamily="18" charset="0"/>
                <a:ea typeface="+mn-ea"/>
                <a:cs typeface="+mn-cs"/>
              </a:rPr>
              <a:t>Clip </a:t>
            </a:r>
            <a:r>
              <a:rPr lang="en-GB" sz="3200" dirty="0" smtClean="0">
                <a:solidFill>
                  <a:prstClr val="black"/>
                </a:solidFill>
                <a:latin typeface="Baskerville Old Face" panose="02020602080505020303" pitchFamily="18" charset="0"/>
                <a:ea typeface="+mn-ea"/>
                <a:cs typeface="+mn-cs"/>
              </a:rPr>
              <a:t>Italy </a:t>
            </a:r>
            <a:r>
              <a:rPr lang="en-GB" sz="3200" dirty="0" err="1" smtClean="0">
                <a:solidFill>
                  <a:prstClr val="black"/>
                </a:solidFill>
                <a:latin typeface="Baskerville Old Face" panose="02020602080505020303" pitchFamily="18" charset="0"/>
                <a:ea typeface="+mn-ea"/>
                <a:cs typeface="+mn-cs"/>
              </a:rPr>
              <a:t>etc</a:t>
            </a:r>
            <a:r>
              <a:rPr lang="en-GB" sz="3200" dirty="0" smtClean="0">
                <a:solidFill>
                  <a:prstClr val="black"/>
                </a:solidFill>
                <a:latin typeface="Baskerville Old Face" panose="02020602080505020303" pitchFamily="18" charset="0"/>
                <a:ea typeface="+mn-ea"/>
                <a:cs typeface="+mn-cs"/>
              </a:rPr>
              <a:t>…..  </a:t>
            </a:r>
            <a:r>
              <a:rPr lang="en-GB" sz="1800" dirty="0">
                <a:solidFill>
                  <a:prstClr val="black"/>
                </a:solidFill>
                <a:ea typeface="+mn-ea"/>
                <a:cs typeface="+mn-cs"/>
              </a:rPr>
              <a:t/>
            </a:r>
            <a:br>
              <a:rPr lang="en-GB" sz="1800" dirty="0">
                <a:solidFill>
                  <a:prstClr val="black"/>
                </a:solidFill>
                <a:ea typeface="+mn-ea"/>
                <a:cs typeface="+mn-cs"/>
              </a:rPr>
            </a:br>
            <a:endParaRPr lang="en-GB" dirty="0"/>
          </a:p>
        </p:txBody>
      </p:sp>
      <p:sp>
        <p:nvSpPr>
          <p:cNvPr id="3" name="Footer Placeholder 2"/>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51043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539552" y="1124744"/>
            <a:ext cx="8229600" cy="4525963"/>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3600" b="1" dirty="0" smtClean="0">
                <a:solidFill>
                  <a:srgbClr val="4F81BD">
                    <a:lumMod val="20000"/>
                    <a:lumOff val="80000"/>
                  </a:srgbClr>
                </a:solidFill>
                <a:latin typeface="Baskerville Old Face" panose="02020602080505020303" pitchFamily="18" charset="0"/>
              </a:rPr>
              <a:t>What our members say</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86249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can we reach?</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23721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Hospitals &amp; </a:t>
            </a:r>
            <a:r>
              <a:rPr lang="en-GB" dirty="0" err="1" smtClean="0"/>
              <a:t>Insitutions</a:t>
            </a:r>
            <a:endParaRPr lang="en-GB" dirty="0"/>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71299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539552" y="1124744"/>
            <a:ext cx="8229600" cy="4525963"/>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3600" b="1" dirty="0" smtClean="0">
                <a:solidFill>
                  <a:srgbClr val="4F81BD">
                    <a:lumMod val="20000"/>
                    <a:lumOff val="80000"/>
                  </a:srgbClr>
                </a:solidFill>
                <a:latin typeface="Baskerville Old Face" panose="02020602080505020303" pitchFamily="18" charset="0"/>
              </a:rPr>
              <a:t>What our members say</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40585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Prisons</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36483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539552" y="1124744"/>
            <a:ext cx="8229600" cy="4525963"/>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3600" b="1" dirty="0" smtClean="0">
                <a:solidFill>
                  <a:srgbClr val="4F81BD">
                    <a:lumMod val="20000"/>
                    <a:lumOff val="80000"/>
                  </a:srgbClr>
                </a:solidFill>
                <a:latin typeface="Baskerville Old Face" panose="02020602080505020303" pitchFamily="18" charset="0"/>
              </a:rPr>
              <a:t>What our members say</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40585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7544" y="2780928"/>
            <a:ext cx="8229600" cy="1468760"/>
          </a:xfrm>
        </p:spPr>
        <p:txBody>
          <a:bodyPr>
            <a:normAutofit/>
          </a:bodyPr>
          <a:lstStyle/>
          <a:p>
            <a:pPr marL="0" indent="0" algn="ctr">
              <a:buNone/>
            </a:pPr>
            <a:r>
              <a:rPr lang="en-GB" dirty="0" smtClean="0"/>
              <a:t>Phone line recovery meetings are accessed via mobiles or landlines </a:t>
            </a:r>
          </a:p>
          <a:p>
            <a:pPr marL="0" indent="0" algn="ctr">
              <a:buNone/>
            </a:pPr>
            <a:endParaRPr lang="en-GB" dirty="0" smtClean="0"/>
          </a:p>
          <a:p>
            <a:pPr marL="0" indent="0" algn="ctr">
              <a:buNone/>
            </a:pPr>
            <a:endParaRPr lang="en-GB" dirty="0" smtClean="0"/>
          </a:p>
          <a:p>
            <a:pPr marL="0" indent="0" algn="ctr">
              <a:buNone/>
            </a:pPr>
            <a:endParaRPr lang="en-GB" dirty="0" smtClean="0"/>
          </a:p>
          <a:p>
            <a:pPr marL="0" indent="0" algn="ctr">
              <a:buNone/>
            </a:pPr>
            <a:endParaRPr lang="en-GB" dirty="0" smtClean="0"/>
          </a:p>
          <a:p>
            <a:pPr marL="0" indent="0" algn="ctr">
              <a:buNone/>
            </a:pPr>
            <a:endParaRPr lang="en-GB" dirty="0"/>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36408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Centres </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44588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539552" y="1124744"/>
            <a:ext cx="8229600" cy="4525963"/>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3600" b="1" dirty="0" smtClean="0">
                <a:solidFill>
                  <a:srgbClr val="4F81BD">
                    <a:lumMod val="20000"/>
                    <a:lumOff val="80000"/>
                  </a:srgbClr>
                </a:solidFill>
                <a:latin typeface="Baskerville Old Face" panose="02020602080505020303" pitchFamily="18" charset="0"/>
              </a:rPr>
              <a:t>What our members say</a:t>
            </a:r>
          </a:p>
        </p:txBody>
      </p:sp>
      <p:sp>
        <p:nvSpPr>
          <p:cNvPr id="5" name="Footer Placeholder 4"/>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40728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Addiction Services</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28329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539552" y="1124744"/>
            <a:ext cx="8229600" cy="4525963"/>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3600" b="1" dirty="0" smtClean="0">
                <a:solidFill>
                  <a:srgbClr val="4F81BD">
                    <a:lumMod val="20000"/>
                    <a:lumOff val="80000"/>
                  </a:srgbClr>
                </a:solidFill>
                <a:latin typeface="Baskerville Old Face" panose="02020602080505020303" pitchFamily="18" charset="0"/>
              </a:rPr>
              <a:t>What our members say</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419577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Probation Services</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88216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539552" y="1124744"/>
            <a:ext cx="8229600" cy="4525963"/>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3600" b="1" dirty="0" smtClean="0">
                <a:solidFill>
                  <a:srgbClr val="4F81BD">
                    <a:lumMod val="20000"/>
                    <a:lumOff val="80000"/>
                  </a:srgbClr>
                </a:solidFill>
                <a:latin typeface="Baskerville Old Face" panose="02020602080505020303" pitchFamily="18" charset="0"/>
              </a:rPr>
              <a:t>What our members say</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419577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539552" y="1124744"/>
            <a:ext cx="8229600" cy="4525963"/>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3600" b="1" dirty="0" smtClean="0">
                <a:solidFill>
                  <a:srgbClr val="4F81BD">
                    <a:lumMod val="20000"/>
                    <a:lumOff val="80000"/>
                  </a:srgbClr>
                </a:solidFill>
                <a:latin typeface="Baskerville Old Face" panose="02020602080505020303" pitchFamily="18" charset="0"/>
              </a:rPr>
              <a:t>What our members say</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43967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Services </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22830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539552" y="1124744"/>
            <a:ext cx="8229600" cy="4525963"/>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3600" b="1" dirty="0" smtClean="0">
                <a:solidFill>
                  <a:srgbClr val="4F81BD">
                    <a:lumMod val="20000"/>
                    <a:lumOff val="80000"/>
                  </a:srgbClr>
                </a:solidFill>
                <a:latin typeface="Baskerville Old Face" panose="02020602080505020303" pitchFamily="18" charset="0"/>
              </a:rPr>
              <a:t>What our members say</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43967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Contacts </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71529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Virtual online meetings are free to attend via various apps such as Bluejeans and Zoom.</a:t>
            </a:r>
          </a:p>
          <a:p>
            <a:endParaRPr lang="en-GB" dirty="0" smtClean="0"/>
          </a:p>
          <a:p>
            <a:endParaRPr lang="en-GB" dirty="0" smtClean="0"/>
          </a:p>
          <a:p>
            <a:endParaRPr lang="en-GB" dirty="0" smtClean="0"/>
          </a:p>
          <a:p>
            <a:endParaRPr lang="en-GB" dirty="0" smtClean="0"/>
          </a:p>
          <a:p>
            <a:endParaRPr lang="en-GB" dirty="0"/>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63299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539552" y="1124744"/>
            <a:ext cx="8229600" cy="4525963"/>
          </a:xfrm>
          <a:prstGeom prst="rect">
            <a:avLst/>
          </a:prstGeom>
          <a:gradFill>
            <a:gsLst>
              <a:gs pos="0">
                <a:schemeClr val="dk2">
                  <a:tint val="80000"/>
                  <a:satMod val="300000"/>
                </a:schemeClr>
              </a:gs>
              <a:gs pos="100000">
                <a:schemeClr val="dk2">
                  <a:shade val="30000"/>
                  <a:satMod val="200000"/>
                </a:schemeClr>
              </a:gs>
            </a:gsLst>
          </a:gradFill>
          <a:ln>
            <a:solidFill>
              <a:schemeClr val="tx2">
                <a:lumMod val="60000"/>
                <a:lumOff val="40000"/>
              </a:schemeClr>
            </a:solidFill>
          </a:ln>
          <a:effectLst>
            <a:glow rad="101600">
              <a:schemeClr val="accent1">
                <a:satMod val="175000"/>
                <a:alpha val="40000"/>
              </a:schemeClr>
            </a:glow>
            <a:innerShdw blurRad="63500" dist="50800" dir="2700000">
              <a:prstClr val="black">
                <a:alpha val="50000"/>
              </a:prstClr>
            </a:innerShdw>
          </a:effectLst>
          <a:scene3d>
            <a:camera prst="orthographicFront"/>
            <a:lightRig rig="threePt" dir="t"/>
          </a:scene3d>
          <a:sp3d>
            <a:bevelT w="152400" h="50800" prst="softRound"/>
          </a:sp3d>
        </p:spPr>
        <p:style>
          <a:lnRef idx="0">
            <a:scrgbClr r="0" g="0" b="0"/>
          </a:lnRef>
          <a:fillRef idx="1003">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3600" b="1" dirty="0" smtClean="0">
                <a:solidFill>
                  <a:srgbClr val="4F81BD">
                    <a:lumMod val="20000"/>
                    <a:lumOff val="80000"/>
                  </a:srgbClr>
                </a:solidFill>
                <a:latin typeface="Baskerville Old Face" panose="02020602080505020303" pitchFamily="18" charset="0"/>
              </a:rPr>
              <a:t>What our members say</a:t>
            </a:r>
          </a:p>
        </p:txBody>
      </p:sp>
      <p:sp>
        <p:nvSpPr>
          <p:cNvPr id="2" name="Footer Placeholder 1"/>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419577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 Coming Back</a:t>
            </a:r>
            <a:endParaRPr lang="en-GB" dirty="0"/>
          </a:p>
        </p:txBody>
      </p:sp>
      <p:sp>
        <p:nvSpPr>
          <p:cNvPr id="3" name="Content Placeholder 2"/>
          <p:cNvSpPr>
            <a:spLocks noGrp="1"/>
          </p:cNvSpPr>
          <p:nvPr>
            <p:ph idx="1"/>
          </p:nvPr>
        </p:nvSpPr>
        <p:spPr>
          <a:xfrm>
            <a:off x="467544" y="1268760"/>
            <a:ext cx="8229600" cy="4525963"/>
          </a:xfrm>
        </p:spPr>
        <p:txBody>
          <a:bodyPr/>
          <a:lstStyle/>
          <a:p>
            <a:pPr marL="0" indent="0" algn="ctr">
              <a:buNone/>
            </a:pPr>
            <a:r>
              <a:rPr lang="en-GB" dirty="0" smtClean="0"/>
              <a:t>Thank you for watching and we hope to welcome you to a meeting on a device near you soon </a:t>
            </a:r>
            <a:r>
              <a:rPr lang="en-GB" dirty="0" smtClean="0">
                <a:sym typeface="Wingdings" panose="05000000000000000000" pitchFamily="2" charset="2"/>
              </a:rPr>
              <a:t> </a:t>
            </a:r>
            <a:endParaRPr lang="en-GB" dirty="0" smtClean="0"/>
          </a:p>
          <a:p>
            <a:pPr marL="0" indent="0" algn="ctr">
              <a:buNone/>
            </a:pPr>
            <a:endParaRPr lang="en-GB" dirty="0"/>
          </a:p>
          <a:p>
            <a:pPr marL="0" indent="0" algn="ctr">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924944"/>
            <a:ext cx="3337560" cy="3337560"/>
          </a:xfrm>
          <a:prstGeom prst="rect">
            <a:avLst/>
          </a:prstGeom>
        </p:spPr>
      </p:pic>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60970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7544" y="2564904"/>
            <a:ext cx="8229600" cy="2404864"/>
          </a:xfrm>
        </p:spPr>
        <p:txBody>
          <a:bodyPr>
            <a:normAutofit/>
          </a:bodyPr>
          <a:lstStyle/>
          <a:p>
            <a:pPr marL="0" indent="0" algn="ctr">
              <a:buNone/>
            </a:pPr>
            <a:r>
              <a:rPr lang="en-GB" dirty="0" smtClean="0"/>
              <a:t>Calling into phone line and online recovery meetings on your phone are charged at the applicable rate as set by your telephone service provider.</a:t>
            </a:r>
          </a:p>
          <a:p>
            <a:pPr marL="0" indent="0" algn="ctr">
              <a:buNone/>
            </a:pPr>
            <a:endParaRPr lang="en-GB" dirty="0" smtClean="0"/>
          </a:p>
          <a:p>
            <a:pPr marL="0" indent="0" algn="ctr">
              <a:buNone/>
            </a:pPr>
            <a:endParaRPr lang="en-GB" dirty="0" smtClean="0"/>
          </a:p>
          <a:p>
            <a:pPr marL="0" indent="0" algn="ctr">
              <a:buNone/>
            </a:pPr>
            <a:endParaRPr lang="en-GB" dirty="0" smtClean="0"/>
          </a:p>
          <a:p>
            <a:pPr marL="0" indent="0" algn="ctr">
              <a:buNone/>
            </a:pPr>
            <a:endParaRPr lang="en-GB" dirty="0" smtClean="0"/>
          </a:p>
          <a:p>
            <a:pPr marL="0" indent="0" algn="ctr">
              <a:buNone/>
            </a:pPr>
            <a:endParaRPr lang="en-GB" dirty="0"/>
          </a:p>
        </p:txBody>
      </p:sp>
      <p:sp>
        <p:nvSpPr>
          <p:cNvPr id="4" name="Footer Placeholder 3"/>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114677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68" y="311090"/>
            <a:ext cx="7725440" cy="6210648"/>
          </a:xfrm>
          <a:prstGeom prst="rect">
            <a:avLst/>
          </a:prstGeom>
        </p:spPr>
      </p:pic>
      <p:sp>
        <p:nvSpPr>
          <p:cNvPr id="14" name="TextBox 13"/>
          <p:cNvSpPr txBox="1"/>
          <p:nvPr/>
        </p:nvSpPr>
        <p:spPr>
          <a:xfrm>
            <a:off x="6700764" y="4439559"/>
            <a:ext cx="1224136" cy="430887"/>
          </a:xfrm>
          <a:prstGeom prst="rect">
            <a:avLst/>
          </a:prstGeom>
          <a:noFill/>
        </p:spPr>
        <p:txBody>
          <a:bodyPr wrap="square" rtlCol="0">
            <a:spAutoFit/>
          </a:bodyPr>
          <a:lstStyle/>
          <a:p>
            <a:r>
              <a:rPr lang="en-GB" sz="1100" b="1" dirty="0" smtClean="0">
                <a:solidFill>
                  <a:schemeClr val="bg1"/>
                </a:solidFill>
              </a:rPr>
              <a:t>Australian English</a:t>
            </a:r>
          </a:p>
          <a:p>
            <a:r>
              <a:rPr lang="en-GB" sz="1100" b="1" dirty="0" smtClean="0">
                <a:solidFill>
                  <a:schemeClr val="bg1"/>
                </a:solidFill>
              </a:rPr>
              <a:t>Online meetings</a:t>
            </a:r>
          </a:p>
        </p:txBody>
      </p:sp>
      <p:sp>
        <p:nvSpPr>
          <p:cNvPr id="15" name="TextBox 14"/>
          <p:cNvSpPr txBox="1"/>
          <p:nvPr/>
        </p:nvSpPr>
        <p:spPr>
          <a:xfrm>
            <a:off x="3254192" y="2343330"/>
            <a:ext cx="1368152" cy="430887"/>
          </a:xfrm>
          <a:prstGeom prst="rect">
            <a:avLst/>
          </a:prstGeom>
          <a:noFill/>
        </p:spPr>
        <p:txBody>
          <a:bodyPr wrap="square" rtlCol="0">
            <a:spAutoFit/>
          </a:bodyPr>
          <a:lstStyle/>
          <a:p>
            <a:r>
              <a:rPr lang="en-GB" sz="1100" b="1" dirty="0" smtClean="0">
                <a:solidFill>
                  <a:schemeClr val="bg1"/>
                </a:solidFill>
              </a:rPr>
              <a:t> UK English </a:t>
            </a:r>
            <a:r>
              <a:rPr lang="en-GB" sz="1000" b="1" dirty="0" smtClean="0">
                <a:solidFill>
                  <a:schemeClr val="bg1"/>
                </a:solidFill>
              </a:rPr>
              <a:t>Online</a:t>
            </a:r>
            <a:r>
              <a:rPr lang="en-GB" sz="1100" b="1" dirty="0" smtClean="0">
                <a:solidFill>
                  <a:schemeClr val="bg1"/>
                </a:solidFill>
              </a:rPr>
              <a:t> meetings</a:t>
            </a:r>
            <a:endParaRPr lang="en-GB" sz="1100" b="1" dirty="0">
              <a:solidFill>
                <a:schemeClr val="bg1"/>
              </a:solidFill>
            </a:endParaRPr>
          </a:p>
        </p:txBody>
      </p:sp>
      <p:sp>
        <p:nvSpPr>
          <p:cNvPr id="16" name="TextBox 15"/>
          <p:cNvSpPr txBox="1"/>
          <p:nvPr/>
        </p:nvSpPr>
        <p:spPr>
          <a:xfrm>
            <a:off x="1475656" y="2754226"/>
            <a:ext cx="1440160" cy="415498"/>
          </a:xfrm>
          <a:prstGeom prst="rect">
            <a:avLst/>
          </a:prstGeom>
          <a:noFill/>
        </p:spPr>
        <p:txBody>
          <a:bodyPr wrap="square" rtlCol="0">
            <a:spAutoFit/>
          </a:bodyPr>
          <a:lstStyle/>
          <a:p>
            <a:r>
              <a:rPr lang="en-GB" sz="1050" b="1" dirty="0" smtClean="0">
                <a:solidFill>
                  <a:schemeClr val="bg1"/>
                </a:solidFill>
              </a:rPr>
              <a:t>US Phoneline meetings </a:t>
            </a:r>
            <a:endParaRPr lang="en-GB" sz="1050" b="1" dirty="0">
              <a:solidFill>
                <a:schemeClr val="bg1"/>
              </a:solidFill>
            </a:endParaRPr>
          </a:p>
        </p:txBody>
      </p:sp>
      <p:sp>
        <p:nvSpPr>
          <p:cNvPr id="10" name="TextBox 9"/>
          <p:cNvSpPr txBox="1"/>
          <p:nvPr/>
        </p:nvSpPr>
        <p:spPr>
          <a:xfrm>
            <a:off x="1763688" y="3057436"/>
            <a:ext cx="1368152" cy="430887"/>
          </a:xfrm>
          <a:prstGeom prst="rect">
            <a:avLst/>
          </a:prstGeom>
          <a:noFill/>
        </p:spPr>
        <p:txBody>
          <a:bodyPr wrap="square" rtlCol="0">
            <a:spAutoFit/>
          </a:bodyPr>
          <a:lstStyle/>
          <a:p>
            <a:r>
              <a:rPr lang="en-GB" sz="1100" dirty="0" smtClean="0">
                <a:solidFill>
                  <a:schemeClr val="bg1"/>
                </a:solidFill>
              </a:rPr>
              <a:t> </a:t>
            </a:r>
            <a:r>
              <a:rPr lang="en-GB" sz="1100" b="1" dirty="0" smtClean="0">
                <a:solidFill>
                  <a:schemeClr val="bg1"/>
                </a:solidFill>
              </a:rPr>
              <a:t>US  English Online meetings</a:t>
            </a:r>
            <a:endParaRPr lang="en-GB" sz="1100" b="1" dirty="0">
              <a:solidFill>
                <a:schemeClr val="bg1"/>
              </a:solidFill>
            </a:endParaRPr>
          </a:p>
        </p:txBody>
      </p:sp>
      <p:sp>
        <p:nvSpPr>
          <p:cNvPr id="2" name="TextBox 1"/>
          <p:cNvSpPr txBox="1"/>
          <p:nvPr/>
        </p:nvSpPr>
        <p:spPr>
          <a:xfrm>
            <a:off x="971600" y="5835926"/>
            <a:ext cx="6840760" cy="830997"/>
          </a:xfrm>
          <a:prstGeom prst="rect">
            <a:avLst/>
          </a:prstGeom>
          <a:noFill/>
        </p:spPr>
        <p:txBody>
          <a:bodyPr wrap="square" rtlCol="0">
            <a:spAutoFit/>
          </a:bodyPr>
          <a:lstStyle/>
          <a:p>
            <a:pPr algn="ctr"/>
            <a:r>
              <a:rPr lang="en-GB" sz="2400" b="1" dirty="0" smtClean="0">
                <a:latin typeface="Baskerville Old Face" panose="02020602080505020303" pitchFamily="18" charset="0"/>
              </a:rPr>
              <a:t>Virtual NA recovery meetings are popping up across the world</a:t>
            </a:r>
            <a:endParaRPr lang="en-GB" sz="2400" b="1" dirty="0">
              <a:latin typeface="Baskerville Old Face" panose="02020602080505020303" pitchFamily="18" charset="0"/>
            </a:endParaRPr>
          </a:p>
        </p:txBody>
      </p:sp>
      <p:sp>
        <p:nvSpPr>
          <p:cNvPr id="3" name="Footer Placeholder 2"/>
          <p:cNvSpPr>
            <a:spLocks noGrp="1"/>
          </p:cNvSpPr>
          <p:nvPr>
            <p:ph type="ftr" sz="quarter" idx="11"/>
          </p:nvPr>
        </p:nvSpPr>
        <p:spPr/>
        <p:txBody>
          <a:bodyPr/>
          <a:lstStyle/>
          <a:p>
            <a:r>
              <a:rPr lang="en-GB" smtClean="0"/>
              <a:t>Working Draft </a:t>
            </a:r>
            <a:endParaRPr lang="en-GB"/>
          </a:p>
        </p:txBody>
      </p:sp>
    </p:spTree>
    <p:extLst>
      <p:ext uri="{BB962C8B-B14F-4D97-AF65-F5344CB8AC3E}">
        <p14:creationId xmlns:p14="http://schemas.microsoft.com/office/powerpoint/2010/main" val="345320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1331</Words>
  <Application>Microsoft Office PowerPoint</Application>
  <PresentationFormat>On-screen Show (4:3)</PresentationFormat>
  <Paragraphs>320</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PowerPoint Presentation</vt:lpstr>
      <vt:lpstr>PowerPoint Presentation</vt:lpstr>
      <vt:lpstr>www.virtual-na.org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Clip Australia </vt:lpstr>
      <vt:lpstr>PowerPoint Presentation</vt:lpstr>
      <vt:lpstr>PowerPoint Presentation</vt:lpstr>
      <vt:lpstr>PowerPoint Presentation</vt:lpstr>
      <vt:lpstr> Video Clip USA </vt:lpstr>
      <vt:lpstr>PowerPoint Presentation</vt:lpstr>
      <vt:lpstr> Video Clip Italy etc…..   </vt:lpstr>
      <vt:lpstr>PowerPoint Presentation</vt:lpstr>
      <vt:lpstr>Who can we reach?</vt:lpstr>
      <vt:lpstr>Hospitals &amp; Insitutions</vt:lpstr>
      <vt:lpstr>PowerPoint Presentation</vt:lpstr>
      <vt:lpstr>Prisons</vt:lpstr>
      <vt:lpstr>PowerPoint Presentation</vt:lpstr>
      <vt:lpstr>Treatment Centres </vt:lpstr>
      <vt:lpstr>PowerPoint Presentation</vt:lpstr>
      <vt:lpstr>Addiction Services</vt:lpstr>
      <vt:lpstr>PowerPoint Presentation</vt:lpstr>
      <vt:lpstr>Probation Services</vt:lpstr>
      <vt:lpstr>PowerPoint Presentation</vt:lpstr>
      <vt:lpstr>PowerPoint Presentation</vt:lpstr>
      <vt:lpstr>Health Services </vt:lpstr>
      <vt:lpstr>PowerPoint Presentation</vt:lpstr>
      <vt:lpstr>Contacts </vt:lpstr>
      <vt:lpstr>PowerPoint Presentation</vt:lpstr>
      <vt:lpstr>Keep Coming Back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Steve A</cp:lastModifiedBy>
  <cp:revision>54</cp:revision>
  <dcterms:created xsi:type="dcterms:W3CDTF">2019-11-27T15:00:09Z</dcterms:created>
  <dcterms:modified xsi:type="dcterms:W3CDTF">2019-12-03T02:48:02Z</dcterms:modified>
</cp:coreProperties>
</file>